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57" r:id="rId3"/>
    <p:sldId id="258" r:id="rId4"/>
    <p:sldId id="269" r:id="rId5"/>
    <p:sldId id="273" r:id="rId6"/>
    <p:sldId id="279" r:id="rId7"/>
    <p:sldId id="277" r:id="rId8"/>
    <p:sldId id="259" r:id="rId9"/>
    <p:sldId id="281" r:id="rId10"/>
    <p:sldId id="276" r:id="rId11"/>
    <p:sldId id="266" r:id="rId12"/>
    <p:sldId id="271" r:id="rId13"/>
    <p:sldId id="278" r:id="rId14"/>
    <p:sldId id="260" r:id="rId15"/>
    <p:sldId id="274" r:id="rId16"/>
    <p:sldId id="280" r:id="rId17"/>
    <p:sldId id="283" r:id="rId18"/>
    <p:sldId id="275" r:id="rId19"/>
    <p:sldId id="282" r:id="rId20"/>
    <p:sldId id="284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595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randviewresearch.com/industry-analysis/generative-ai-coding-assistants-market-report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20116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>
                <a:solidFill>
                  <a:srgbClr val="FFFFFF"/>
                </a:solidFill>
              </a:rPr>
              <a:t>Bridging Internal Standards &amp; Customer Needs with Intelligence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8229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600" b="1">
                <a:solidFill>
                  <a:srgbClr val="FFFFFF"/>
                </a:solidFill>
              </a:rPr>
              <a:t>Developer Co-Pilot+: The Future of AI-Powered Software Development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6C3B4C-8F23-7A61-8C0F-DC0EA053B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0127" y="1468186"/>
            <a:ext cx="2683609" cy="30266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FE2E5C2-E93C-3993-84BC-5AFEC5BCCF87}"/>
              </a:ext>
            </a:extLst>
          </p:cNvPr>
          <p:cNvSpPr txBox="1"/>
          <p:nvPr/>
        </p:nvSpPr>
        <p:spPr>
          <a:xfrm>
            <a:off x="107004" y="846306"/>
            <a:ext cx="5826868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algn="ctr"/>
            <a:r>
              <a:rPr lang="de-DE" sz="6600" b="1" dirty="0">
                <a:latin typeface="Bosch Office Sans" pitchFamily="2" charset="0"/>
              </a:rPr>
              <a:t>Developer </a:t>
            </a:r>
          </a:p>
          <a:p>
            <a:pPr algn="ctr"/>
            <a:r>
              <a:rPr lang="de-DE" sz="6600" b="1" dirty="0">
                <a:latin typeface="Bosch Office Sans" pitchFamily="2" charset="0"/>
              </a:rPr>
              <a:t>AI-Mate</a:t>
            </a:r>
          </a:p>
          <a:p>
            <a:pPr algn="ctr"/>
            <a:r>
              <a:rPr lang="de-DE" sz="3600" dirty="0">
                <a:latin typeface="Bosch Office Sans" pitchFamily="2" charset="0"/>
              </a:rPr>
              <a:t>Coding AI </a:t>
            </a:r>
            <a:r>
              <a:rPr lang="de-DE" sz="3600" dirty="0" err="1">
                <a:latin typeface="Bosch Office Sans" pitchFamily="2" charset="0"/>
              </a:rPr>
              <a:t>Assistant</a:t>
            </a:r>
            <a:r>
              <a:rPr lang="de-DE" sz="3600" dirty="0">
                <a:latin typeface="Bosch Office Sans" pitchFamily="2" charset="0"/>
              </a:rPr>
              <a:t> </a:t>
            </a:r>
            <a:r>
              <a:rPr lang="de-DE" sz="3600" dirty="0" err="1">
                <a:latin typeface="Bosch Office Sans" pitchFamily="2" charset="0"/>
              </a:rPr>
              <a:t>with</a:t>
            </a:r>
            <a:r>
              <a:rPr lang="de-DE" sz="3600" dirty="0">
                <a:latin typeface="Bosch Office Sans" pitchFamily="2" charset="0"/>
              </a:rPr>
              <a:t> </a:t>
            </a:r>
            <a:r>
              <a:rPr lang="de-DE" sz="3600" dirty="0" err="1">
                <a:latin typeface="Bosch Office Sans" pitchFamily="2" charset="0"/>
              </a:rPr>
              <a:t>speech</a:t>
            </a:r>
            <a:r>
              <a:rPr lang="de-DE" sz="3600" dirty="0">
                <a:latin typeface="Bosch Office Sans" pitchFamily="2" charset="0"/>
              </a:rPr>
              <a:t> </a:t>
            </a:r>
            <a:r>
              <a:rPr lang="de-DE" sz="3600" dirty="0" err="1">
                <a:latin typeface="Bosch Office Sans" pitchFamily="2" charset="0"/>
              </a:rPr>
              <a:t>interaction</a:t>
            </a:r>
            <a:endParaRPr lang="de-DE" sz="3600" dirty="0">
              <a:latin typeface="Bosch Office Sans" pitchFamily="2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ED14947-2EDB-601F-6A3B-68967FD44D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5920154"/>
            <a:ext cx="1143583" cy="43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137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400" b="1">
                <a:solidFill>
                  <a:srgbClr val="1E1E1E"/>
                </a:solidFill>
              </a:rPr>
              <a:t>What Is Developer Co-Pilot+?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8229600" cy="5029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1600">
                <a:solidFill>
                  <a:srgbClr val="1E1E1E"/>
                </a:solidFill>
              </a:defRPr>
            </a:pPr>
            <a:r>
              <a:rPr dirty="0"/>
              <a:t>AI-powered IDE assistant</a:t>
            </a:r>
          </a:p>
          <a:p>
            <a:pPr>
              <a:defRPr sz="1600">
                <a:solidFill>
                  <a:srgbClr val="1E1E1E"/>
                </a:solidFill>
              </a:defRPr>
            </a:pPr>
            <a:r>
              <a:rPr dirty="0"/>
              <a:t>Live guideline enforcement</a:t>
            </a:r>
          </a:p>
          <a:p>
            <a:pPr>
              <a:defRPr sz="1600">
                <a:solidFill>
                  <a:srgbClr val="1E1E1E"/>
                </a:solidFill>
              </a:defRPr>
            </a:pPr>
            <a:r>
              <a:rPr dirty="0"/>
              <a:t>Customer requirement validation</a:t>
            </a:r>
          </a:p>
          <a:p>
            <a:pPr>
              <a:defRPr sz="1600">
                <a:solidFill>
                  <a:srgbClr val="1E1E1E"/>
                </a:solidFill>
              </a:defRPr>
            </a:pPr>
            <a:r>
              <a:rPr dirty="0"/>
              <a:t>Conversational interface (chat + voice)</a:t>
            </a:r>
          </a:p>
          <a:p>
            <a:pPr>
              <a:defRPr sz="1600">
                <a:solidFill>
                  <a:srgbClr val="1E1E1E"/>
                </a:solidFill>
              </a:defRPr>
            </a:pPr>
            <a:r>
              <a:rPr dirty="0"/>
              <a:t>Visual and holographic feedback</a:t>
            </a:r>
          </a:p>
        </p:txBody>
      </p:sp>
      <p:pic>
        <p:nvPicPr>
          <p:cNvPr id="5" name="Picture 4" descr="A_digital_illustration_presents_an_overview_of_Dev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5147" y="1371599"/>
            <a:ext cx="5136206" cy="342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748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7133363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1E1E1E"/>
                </a:solidFill>
              </a:rPr>
              <a:t>Code </a:t>
            </a:r>
            <a:r>
              <a:rPr lang="de-DE" sz="2400" b="1" dirty="0" err="1">
                <a:solidFill>
                  <a:srgbClr val="1E1E1E"/>
                </a:solidFill>
              </a:rPr>
              <a:t>submission</a:t>
            </a:r>
            <a:r>
              <a:rPr lang="de-DE" sz="2400" b="1" dirty="0">
                <a:solidFill>
                  <a:srgbClr val="1E1E1E"/>
                </a:solidFill>
              </a:rPr>
              <a:t>, fully </a:t>
            </a:r>
            <a:r>
              <a:rPr lang="de-DE" sz="2400" b="1" dirty="0" err="1">
                <a:solidFill>
                  <a:srgbClr val="1E1E1E"/>
                </a:solidFill>
              </a:rPr>
              <a:t>integrated</a:t>
            </a:r>
            <a:r>
              <a:rPr lang="de-DE" sz="2400" b="1" dirty="0">
                <a:solidFill>
                  <a:srgbClr val="1E1E1E"/>
                </a:solidFill>
              </a:rPr>
              <a:t> </a:t>
            </a:r>
            <a:r>
              <a:rPr lang="de-DE" sz="2400" b="1" dirty="0" err="1">
                <a:solidFill>
                  <a:srgbClr val="1E1E1E"/>
                </a:solidFill>
              </a:rPr>
              <a:t>into</a:t>
            </a:r>
            <a:r>
              <a:rPr lang="de-DE" sz="2400" b="1" dirty="0">
                <a:solidFill>
                  <a:srgbClr val="1E1E1E"/>
                </a:solidFill>
              </a:rPr>
              <a:t> a CI/CD </a:t>
            </a:r>
            <a:r>
              <a:rPr lang="de-DE" sz="2400" b="1" dirty="0" err="1">
                <a:solidFill>
                  <a:srgbClr val="1E1E1E"/>
                </a:solidFill>
              </a:rPr>
              <a:t>pipeline</a:t>
            </a:r>
            <a:endParaRPr sz="2400" b="1" dirty="0">
              <a:solidFill>
                <a:srgbClr val="1E1E1E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F2AF56-7F7C-9107-FB74-699123EBB874}"/>
              </a:ext>
            </a:extLst>
          </p:cNvPr>
          <p:cNvSpPr txBox="1"/>
          <p:nvPr/>
        </p:nvSpPr>
        <p:spPr>
          <a:xfrm>
            <a:off x="457201" y="1463040"/>
            <a:ext cx="86868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pushing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code and </a:t>
            </a:r>
            <a:r>
              <a:rPr lang="de-DE" dirty="0" err="1"/>
              <a:t>raising</a:t>
            </a:r>
            <a:r>
              <a:rPr lang="de-DE" dirty="0"/>
              <a:t> a PR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An </a:t>
            </a:r>
            <a:r>
              <a:rPr lang="de-DE" dirty="0" err="1"/>
              <a:t>automatic</a:t>
            </a:r>
            <a:r>
              <a:rPr lang="de-DE" dirty="0"/>
              <a:t> check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made</a:t>
            </a:r>
            <a:r>
              <a:rPr lang="de-DE" dirty="0"/>
              <a:t>, </a:t>
            </a:r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previous</a:t>
            </a:r>
            <a:r>
              <a:rPr lang="de-DE" dirty="0"/>
              <a:t> </a:t>
            </a:r>
            <a:r>
              <a:rPr lang="de-DE" dirty="0" err="1"/>
              <a:t>checks</a:t>
            </a:r>
            <a:r>
              <a:rPr lang="de-DE" dirty="0"/>
              <a:t> and it </a:t>
            </a:r>
            <a:r>
              <a:rPr lang="de-DE" dirty="0" err="1"/>
              <a:t>automatically</a:t>
            </a:r>
            <a:r>
              <a:rPr lang="de-DE" dirty="0"/>
              <a:t> </a:t>
            </a:r>
            <a:r>
              <a:rPr lang="de-DE" dirty="0" err="1"/>
              <a:t>raises</a:t>
            </a:r>
            <a:r>
              <a:rPr lang="de-DE" dirty="0"/>
              <a:t> a PR</a:t>
            </a:r>
            <a:r>
              <a:rPr lang="en-US" dirty="0"/>
              <a:t> on that PR with the needed modification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Run tests/unit-tests associated to the requirements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It blocks merging until code is compliant, it can be bypassed if the tool makes a mistake</a:t>
            </a:r>
          </a:p>
          <a:p>
            <a:pPr marL="800100" lvl="1" indent="-342900">
              <a:buFont typeface="+mj-lt"/>
              <a:buAutoNum type="arabicPeriod"/>
            </a:pPr>
            <a:endParaRPr lang="de-DE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369261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1E1E1E"/>
                </a:solidFill>
              </a:rPr>
              <a:t>State-</a:t>
            </a:r>
            <a:r>
              <a:rPr lang="de-DE" sz="2400" b="1" dirty="0" err="1">
                <a:solidFill>
                  <a:srgbClr val="1E1E1E"/>
                </a:solidFill>
              </a:rPr>
              <a:t>of</a:t>
            </a:r>
            <a:r>
              <a:rPr lang="de-DE" sz="2400" b="1" dirty="0">
                <a:solidFill>
                  <a:srgbClr val="1E1E1E"/>
                </a:solidFill>
              </a:rPr>
              <a:t>-</a:t>
            </a:r>
            <a:r>
              <a:rPr lang="de-DE" sz="2400" b="1" dirty="0" err="1">
                <a:solidFill>
                  <a:srgbClr val="1E1E1E"/>
                </a:solidFill>
              </a:rPr>
              <a:t>the</a:t>
            </a:r>
            <a:r>
              <a:rPr lang="de-DE" sz="2400" b="1" dirty="0">
                <a:solidFill>
                  <a:srgbClr val="1E1E1E"/>
                </a:solidFill>
              </a:rPr>
              <a:t>-art Technology</a:t>
            </a:r>
            <a:endParaRPr sz="2400" b="1" dirty="0">
              <a:solidFill>
                <a:srgbClr val="1E1E1E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1" y="1463040"/>
            <a:ext cx="376460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LLM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RAG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Vector Database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err="1"/>
              <a:t>Agentic</a:t>
            </a:r>
            <a:r>
              <a:rPr lang="de-DE" dirty="0"/>
              <a:t> AI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err="1"/>
              <a:t>Cheap</a:t>
            </a:r>
            <a:r>
              <a:rPr lang="de-DE" dirty="0"/>
              <a:t> and </a:t>
            </a:r>
            <a:r>
              <a:rPr lang="de-DE" dirty="0" err="1"/>
              <a:t>green</a:t>
            </a:r>
            <a:r>
              <a:rPr lang="de-DE" dirty="0"/>
              <a:t> </a:t>
            </a:r>
            <a:r>
              <a:rPr lang="de-DE" dirty="0" err="1"/>
              <a:t>cloud</a:t>
            </a:r>
            <a:r>
              <a:rPr lang="de-DE" dirty="0"/>
              <a:t> </a:t>
            </a:r>
            <a:r>
              <a:rPr lang="de-DE" dirty="0" err="1"/>
              <a:t>solution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on </a:t>
            </a:r>
            <a:r>
              <a:rPr lang="de-DE" dirty="0" err="1"/>
              <a:t>premise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Fast </a:t>
            </a:r>
            <a:r>
              <a:rPr lang="de-DE" dirty="0" err="1"/>
              <a:t>retrieval</a:t>
            </a:r>
            <a:r>
              <a:rPr lang="de-DE" dirty="0"/>
              <a:t> and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search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Live check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 err="1"/>
              <a:t>Pre-completion</a:t>
            </a:r>
            <a:r>
              <a:rPr lang="de-DE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Compliance code fix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CI/CD </a:t>
            </a:r>
            <a:r>
              <a:rPr lang="de-DE" dirty="0" err="1"/>
              <a:t>pipeline</a:t>
            </a:r>
            <a:r>
              <a:rPr lang="de-DE" dirty="0"/>
              <a:t> </a:t>
            </a:r>
            <a:r>
              <a:rPr lang="de-DE" dirty="0" err="1"/>
              <a:t>integration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  <a:p>
            <a:pPr marL="342900" indent="-342900">
              <a:buFont typeface="+mj-lt"/>
              <a:buAutoNum type="arabicPeriod"/>
            </a:pPr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FF9AE7-8C3B-9858-9228-AD8DA367F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2622" y="1906621"/>
            <a:ext cx="4951378" cy="495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9309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1440010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1E1E1E"/>
                </a:solidFill>
              </a:rPr>
              <a:t>Workflow</a:t>
            </a:r>
            <a:endParaRPr sz="2400" b="1" dirty="0">
              <a:solidFill>
                <a:srgbClr val="1E1E1E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040130"/>
            <a:ext cx="4182894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Upload Policy </a:t>
            </a:r>
            <a:r>
              <a:rPr lang="de-DE" dirty="0" err="1"/>
              <a:t>data</a:t>
            </a:r>
            <a:r>
              <a:rPr lang="de-DE" dirty="0"/>
              <a:t>, LLM and RAG 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AI </a:t>
            </a:r>
            <a:r>
              <a:rPr lang="de-DE" dirty="0" err="1"/>
              <a:t>agent</a:t>
            </a:r>
            <a:r>
              <a:rPr lang="de-DE" dirty="0"/>
              <a:t> check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background</a:t>
            </a:r>
            <a:r>
              <a:rPr lang="de-DE" dirty="0"/>
              <a:t> 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Create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vector</a:t>
            </a:r>
            <a:r>
              <a:rPr lang="de-DE" dirty="0"/>
              <a:t> Database</a:t>
            </a:r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The IDE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ready</a:t>
            </a:r>
            <a:r>
              <a:rPr lang="de-DE" dirty="0"/>
              <a:t> for </a:t>
            </a:r>
            <a:r>
              <a:rPr lang="de-DE" dirty="0" err="1"/>
              <a:t>use</a:t>
            </a:r>
            <a:r>
              <a:rPr lang="de-DE" dirty="0"/>
              <a:t> and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interact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policies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agentic</a:t>
            </a:r>
            <a:r>
              <a:rPr lang="de-DE" dirty="0"/>
              <a:t> AI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An </a:t>
            </a:r>
            <a:r>
              <a:rPr lang="de-DE" dirty="0" err="1"/>
              <a:t>empty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for </a:t>
            </a:r>
            <a:r>
              <a:rPr lang="de-DE" dirty="0" err="1"/>
              <a:t>coding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endParaRPr lang="de-DE" dirty="0"/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A </a:t>
            </a:r>
            <a:r>
              <a:rPr lang="de-DE" dirty="0" err="1"/>
              <a:t>pre-filled</a:t>
            </a:r>
            <a:r>
              <a:rPr lang="de-DE" dirty="0"/>
              <a:t> code </a:t>
            </a:r>
            <a:r>
              <a:rPr lang="de-DE" dirty="0" err="1"/>
              <a:t>with</a:t>
            </a:r>
            <a:r>
              <a:rPr lang="de-DE" dirty="0"/>
              <a:t> compliance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requirements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also </a:t>
            </a:r>
            <a:r>
              <a:rPr lang="de-DE" dirty="0" err="1"/>
              <a:t>used</a:t>
            </a:r>
            <a:r>
              <a:rPr lang="de-DE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Create </a:t>
            </a:r>
            <a:r>
              <a:rPr lang="de-DE" dirty="0" err="1"/>
              <a:t>clear</a:t>
            </a:r>
            <a:r>
              <a:rPr lang="de-DE" dirty="0"/>
              <a:t> </a:t>
            </a:r>
            <a:r>
              <a:rPr lang="de-DE" dirty="0" err="1"/>
              <a:t>requirement</a:t>
            </a:r>
            <a:r>
              <a:rPr lang="de-DE" dirty="0"/>
              <a:t> </a:t>
            </a:r>
            <a:r>
              <a:rPr lang="de-DE" dirty="0" err="1"/>
              <a:t>report</a:t>
            </a:r>
            <a:r>
              <a:rPr lang="de-DE" dirty="0"/>
              <a:t> and </a:t>
            </a:r>
            <a:r>
              <a:rPr lang="de-DE" dirty="0" err="1"/>
              <a:t>tests</a:t>
            </a:r>
            <a:r>
              <a:rPr lang="de-DE" dirty="0"/>
              <a:t>/</a:t>
            </a:r>
            <a:r>
              <a:rPr lang="de-DE" dirty="0" err="1"/>
              <a:t>unit</a:t>
            </a:r>
            <a:r>
              <a:rPr lang="de-DE" dirty="0"/>
              <a:t>-tests link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requirement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traceability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The </a:t>
            </a:r>
            <a:r>
              <a:rPr lang="de-DE" dirty="0" err="1"/>
              <a:t>developer</a:t>
            </a:r>
            <a:r>
              <a:rPr lang="de-DE" dirty="0"/>
              <a:t> </a:t>
            </a:r>
            <a:r>
              <a:rPr lang="de-DE" dirty="0" err="1"/>
              <a:t>starts</a:t>
            </a:r>
            <a:r>
              <a:rPr lang="de-DE" dirty="0"/>
              <a:t> </a:t>
            </a:r>
            <a:r>
              <a:rPr lang="de-DE" dirty="0" err="1"/>
              <a:t>writing</a:t>
            </a:r>
            <a:r>
              <a:rPr lang="de-DE" dirty="0"/>
              <a:t> code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Any non-compliance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spotted</a:t>
            </a:r>
            <a:r>
              <a:rPr lang="de-DE" dirty="0"/>
              <a:t> </a:t>
            </a:r>
            <a:r>
              <a:rPr lang="de-DE" dirty="0" err="1"/>
              <a:t>immediately</a:t>
            </a:r>
            <a:endParaRPr lang="de-DE" dirty="0"/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The </a:t>
            </a:r>
            <a:r>
              <a:rPr lang="de-DE" dirty="0" err="1"/>
              <a:t>developer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ask</a:t>
            </a:r>
            <a:r>
              <a:rPr lang="de-DE" dirty="0"/>
              <a:t> for :</a:t>
            </a:r>
          </a:p>
          <a:p>
            <a:pPr marL="1257300" lvl="2" indent="-342900">
              <a:buFont typeface="+mj-lt"/>
              <a:buAutoNum type="arabicPeriod"/>
            </a:pPr>
            <a:r>
              <a:rPr lang="de-DE" dirty="0"/>
              <a:t>More </a:t>
            </a:r>
            <a:r>
              <a:rPr lang="de-DE" dirty="0" err="1"/>
              <a:t>details</a:t>
            </a:r>
            <a:endParaRPr lang="de-DE" dirty="0"/>
          </a:p>
          <a:p>
            <a:pPr marL="1257300" lvl="2" indent="-342900">
              <a:buFont typeface="+mj-lt"/>
              <a:buAutoNum type="arabicPeriod"/>
            </a:pPr>
            <a:r>
              <a:rPr lang="de-DE" dirty="0" err="1"/>
              <a:t>Creating</a:t>
            </a:r>
            <a:r>
              <a:rPr lang="de-DE" dirty="0"/>
              <a:t> a report</a:t>
            </a:r>
          </a:p>
          <a:p>
            <a:pPr marL="1257300" lvl="2" indent="-342900">
              <a:buFont typeface="+mj-lt"/>
              <a:buAutoNum type="arabicPeriod"/>
            </a:pPr>
            <a:r>
              <a:rPr lang="de-DE" dirty="0"/>
              <a:t>Fixing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issue</a:t>
            </a:r>
            <a:endParaRPr lang="de-DE" dirty="0"/>
          </a:p>
          <a:p>
            <a:pPr marL="1257300" lvl="2" indent="-342900">
              <a:buFont typeface="+mj-lt"/>
              <a:buAutoNum type="arabicPeriod"/>
            </a:pP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compliance </a:t>
            </a:r>
            <a:r>
              <a:rPr lang="de-DE" dirty="0" err="1"/>
              <a:t>files</a:t>
            </a:r>
            <a:r>
              <a:rPr lang="de-DE" dirty="0"/>
              <a:t> 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37338F-3D40-4C84-8B79-DCF3A1C66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-9728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627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400" b="1" dirty="0">
                <a:solidFill>
                  <a:srgbClr val="1E1E1E"/>
                </a:solidFill>
              </a:rPr>
              <a:t>Key Features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8919237" cy="37856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sz="4000" dirty="0"/>
              <a:t>Realtime IDE assistant with LLM support</a:t>
            </a:r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sz="4000" dirty="0"/>
              <a:t>Internal coding guideline enforcement</a:t>
            </a:r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sz="4000" dirty="0"/>
              <a:t>Requirement traceability</a:t>
            </a:r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sz="4000" dirty="0"/>
              <a:t>Code quality and impact analyzer</a:t>
            </a:r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sz="4000" dirty="0"/>
              <a:t>AI design partner (chat or voice)</a:t>
            </a:r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sz="4000" dirty="0"/>
              <a:t>Visual graph debugger &amp; 3D playback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1440010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1E1E1E"/>
                </a:solidFill>
              </a:rPr>
              <a:t>Workflow</a:t>
            </a:r>
            <a:endParaRPr sz="2400" b="1" dirty="0">
              <a:solidFill>
                <a:srgbClr val="1E1E1E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8579796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Upload Policy </a:t>
            </a:r>
            <a:r>
              <a:rPr lang="de-DE" dirty="0" err="1"/>
              <a:t>data</a:t>
            </a:r>
            <a:r>
              <a:rPr lang="de-DE" dirty="0"/>
              <a:t>, LLM and RAG 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AI </a:t>
            </a:r>
            <a:r>
              <a:rPr lang="de-DE" dirty="0" err="1"/>
              <a:t>agent</a:t>
            </a:r>
            <a:r>
              <a:rPr lang="de-DE" dirty="0"/>
              <a:t> check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background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cheapest</a:t>
            </a:r>
            <a:r>
              <a:rPr lang="de-DE" dirty="0"/>
              <a:t> and </a:t>
            </a:r>
            <a:r>
              <a:rPr lang="de-DE" dirty="0" err="1"/>
              <a:t>most</a:t>
            </a:r>
            <a:r>
              <a:rPr lang="de-DE" dirty="0"/>
              <a:t> environmental-</a:t>
            </a:r>
            <a:r>
              <a:rPr lang="de-DE" dirty="0" err="1"/>
              <a:t>friendly</a:t>
            </a:r>
            <a:r>
              <a:rPr lang="de-DE" dirty="0"/>
              <a:t> </a:t>
            </a:r>
            <a:r>
              <a:rPr lang="de-DE" dirty="0" err="1"/>
              <a:t>instance</a:t>
            </a:r>
            <a:endParaRPr lang="de-DE" dirty="0"/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Create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vector</a:t>
            </a:r>
            <a:r>
              <a:rPr lang="de-DE" dirty="0"/>
              <a:t> Database in a </a:t>
            </a:r>
            <a:r>
              <a:rPr lang="de-DE" dirty="0" err="1"/>
              <a:t>team</a:t>
            </a:r>
            <a:r>
              <a:rPr lang="de-DE" dirty="0"/>
              <a:t> </a:t>
            </a:r>
            <a:r>
              <a:rPr lang="de-DE" dirty="0" err="1"/>
              <a:t>database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change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project</a:t>
            </a:r>
            <a:endParaRPr lang="de-DE" dirty="0"/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By a </a:t>
            </a:r>
            <a:r>
              <a:rPr lang="de-DE" dirty="0" err="1"/>
              <a:t>successful</a:t>
            </a:r>
            <a:r>
              <a:rPr lang="de-DE" dirty="0"/>
              <a:t> </a:t>
            </a:r>
            <a:r>
              <a:rPr lang="de-DE" dirty="0" err="1"/>
              <a:t>creation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database</a:t>
            </a:r>
            <a:r>
              <a:rPr lang="de-DE" dirty="0"/>
              <a:t>, an </a:t>
            </a:r>
            <a:r>
              <a:rPr lang="de-DE" dirty="0" err="1"/>
              <a:t>indication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provided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developer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The IDE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ready</a:t>
            </a:r>
            <a:r>
              <a:rPr lang="de-DE" dirty="0"/>
              <a:t> for </a:t>
            </a:r>
            <a:r>
              <a:rPr lang="de-DE" dirty="0" err="1"/>
              <a:t>use</a:t>
            </a:r>
            <a:r>
              <a:rPr lang="de-DE" dirty="0"/>
              <a:t> and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interact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policies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agentic</a:t>
            </a:r>
            <a:r>
              <a:rPr lang="de-DE" dirty="0"/>
              <a:t> AI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An </a:t>
            </a:r>
            <a:r>
              <a:rPr lang="de-DE" dirty="0" err="1"/>
              <a:t>empty</a:t>
            </a:r>
            <a:r>
              <a:rPr lang="de-DE" dirty="0"/>
              <a:t> </a:t>
            </a:r>
            <a:r>
              <a:rPr lang="de-DE" dirty="0" err="1"/>
              <a:t>file</a:t>
            </a:r>
            <a:r>
              <a:rPr lang="de-DE" dirty="0"/>
              <a:t> for </a:t>
            </a:r>
            <a:r>
              <a:rPr lang="de-DE" dirty="0" err="1"/>
              <a:t>coding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endParaRPr lang="de-DE" dirty="0"/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A </a:t>
            </a:r>
            <a:r>
              <a:rPr lang="de-DE" dirty="0" err="1"/>
              <a:t>pre-filled</a:t>
            </a:r>
            <a:r>
              <a:rPr lang="de-DE" dirty="0"/>
              <a:t> code </a:t>
            </a:r>
            <a:r>
              <a:rPr lang="de-DE" dirty="0" err="1"/>
              <a:t>with</a:t>
            </a:r>
            <a:r>
              <a:rPr lang="de-DE" dirty="0"/>
              <a:t> compliance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requirements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also </a:t>
            </a:r>
            <a:r>
              <a:rPr lang="de-DE" dirty="0" err="1"/>
              <a:t>used</a:t>
            </a:r>
            <a:r>
              <a:rPr lang="de-DE" dirty="0"/>
              <a:t>.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Create </a:t>
            </a:r>
            <a:r>
              <a:rPr lang="de-DE" dirty="0" err="1"/>
              <a:t>clear</a:t>
            </a:r>
            <a:r>
              <a:rPr lang="de-DE" dirty="0"/>
              <a:t> </a:t>
            </a:r>
            <a:r>
              <a:rPr lang="de-DE" dirty="0" err="1"/>
              <a:t>requirement</a:t>
            </a:r>
            <a:r>
              <a:rPr lang="de-DE" dirty="0"/>
              <a:t> </a:t>
            </a:r>
            <a:r>
              <a:rPr lang="de-DE" dirty="0" err="1"/>
              <a:t>report</a:t>
            </a:r>
            <a:r>
              <a:rPr lang="de-DE" dirty="0"/>
              <a:t> and </a:t>
            </a:r>
            <a:r>
              <a:rPr lang="de-DE" dirty="0" err="1"/>
              <a:t>tests</a:t>
            </a:r>
            <a:r>
              <a:rPr lang="de-DE" dirty="0"/>
              <a:t>/</a:t>
            </a:r>
            <a:r>
              <a:rPr lang="de-DE" dirty="0" err="1"/>
              <a:t>unit</a:t>
            </a:r>
            <a:r>
              <a:rPr lang="de-DE" dirty="0"/>
              <a:t>-tests link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requirement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traceability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The </a:t>
            </a:r>
            <a:r>
              <a:rPr lang="de-DE" dirty="0" err="1"/>
              <a:t>developer</a:t>
            </a:r>
            <a:r>
              <a:rPr lang="de-DE" dirty="0"/>
              <a:t> </a:t>
            </a:r>
            <a:r>
              <a:rPr lang="de-DE" dirty="0" err="1"/>
              <a:t>starts</a:t>
            </a:r>
            <a:r>
              <a:rPr lang="de-DE" dirty="0"/>
              <a:t> </a:t>
            </a:r>
            <a:r>
              <a:rPr lang="de-DE" dirty="0" err="1"/>
              <a:t>writing</a:t>
            </a:r>
            <a:r>
              <a:rPr lang="de-DE" dirty="0"/>
              <a:t> code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Any non-compliance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spotted</a:t>
            </a:r>
            <a:r>
              <a:rPr lang="de-DE" dirty="0"/>
              <a:t> </a:t>
            </a:r>
            <a:r>
              <a:rPr lang="de-DE" dirty="0" err="1"/>
              <a:t>immediately</a:t>
            </a:r>
            <a:endParaRPr lang="de-DE" dirty="0"/>
          </a:p>
          <a:p>
            <a:pPr marL="800100" lvl="1" indent="-342900">
              <a:buFont typeface="+mj-lt"/>
              <a:buAutoNum type="arabicPeriod"/>
            </a:pPr>
            <a:r>
              <a:rPr lang="de-DE" dirty="0"/>
              <a:t>The </a:t>
            </a:r>
            <a:r>
              <a:rPr lang="de-DE" dirty="0" err="1"/>
              <a:t>developer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ask</a:t>
            </a:r>
            <a:r>
              <a:rPr lang="de-DE" dirty="0"/>
              <a:t> for :</a:t>
            </a:r>
          </a:p>
          <a:p>
            <a:pPr marL="1257300" lvl="2" indent="-342900">
              <a:buFont typeface="+mj-lt"/>
              <a:buAutoNum type="arabicPeriod"/>
            </a:pPr>
            <a:r>
              <a:rPr lang="de-DE" dirty="0"/>
              <a:t>More </a:t>
            </a:r>
            <a:r>
              <a:rPr lang="de-DE" dirty="0" err="1"/>
              <a:t>details</a:t>
            </a:r>
            <a:endParaRPr lang="de-DE" dirty="0"/>
          </a:p>
          <a:p>
            <a:pPr marL="1257300" lvl="2" indent="-342900">
              <a:buFont typeface="+mj-lt"/>
              <a:buAutoNum type="arabicPeriod"/>
            </a:pPr>
            <a:r>
              <a:rPr lang="de-DE" dirty="0" err="1"/>
              <a:t>Creating</a:t>
            </a:r>
            <a:r>
              <a:rPr lang="de-DE" dirty="0"/>
              <a:t> a report</a:t>
            </a:r>
          </a:p>
          <a:p>
            <a:pPr marL="1257300" lvl="2" indent="-342900">
              <a:buFont typeface="+mj-lt"/>
              <a:buAutoNum type="arabicPeriod"/>
            </a:pPr>
            <a:r>
              <a:rPr lang="de-DE" dirty="0"/>
              <a:t>Fixing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issue</a:t>
            </a:r>
            <a:endParaRPr lang="de-DE" dirty="0"/>
          </a:p>
          <a:p>
            <a:pPr marL="1257300" lvl="2" indent="-342900">
              <a:buFont typeface="+mj-lt"/>
              <a:buAutoNum type="arabicPeriod"/>
            </a:pP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compliance </a:t>
            </a:r>
            <a:r>
              <a:rPr lang="de-DE" dirty="0" err="1"/>
              <a:t>files</a:t>
            </a:r>
            <a:r>
              <a:rPr lang="de-DE" dirty="0"/>
              <a:t>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6B3304-96BA-2404-95CC-F51FF3993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7847" y="4578798"/>
            <a:ext cx="2616740" cy="392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2232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8A8663-5951-4897-79E6-55506F1F2F56}"/>
              </a:ext>
            </a:extLst>
          </p:cNvPr>
          <p:cNvSpPr txBox="1"/>
          <p:nvPr/>
        </p:nvSpPr>
        <p:spPr>
          <a:xfrm>
            <a:off x="642026" y="311285"/>
            <a:ext cx="11338360" cy="63401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de-DE" sz="1800" b="1" dirty="0">
                <a:effectLst/>
                <a:latin typeface="Calibri" panose="020F0502020204030204" pitchFamily="34" charset="0"/>
              </a:rPr>
              <a:t>1. Early </a:t>
            </a:r>
            <a:r>
              <a:rPr lang="de-DE" sz="1800" b="1" dirty="0" err="1">
                <a:effectLst/>
                <a:latin typeface="Calibri" panose="020F0502020204030204" pitchFamily="34" charset="0"/>
              </a:rPr>
              <a:t>Traction</a:t>
            </a:r>
            <a:r>
              <a:rPr lang="de-DE" sz="1800" b="1" dirty="0">
                <a:effectLst/>
                <a:latin typeface="Calibri" panose="020F0502020204030204" pitchFamily="34" charset="0"/>
              </a:rPr>
              <a:t> (2025–2026)</a:t>
            </a:r>
            <a:endParaRPr lang="de-DE" sz="18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de-DE" sz="1100" dirty="0" err="1">
                <a:effectLst/>
                <a:latin typeface="Calibri" panose="020F0502020204030204" pitchFamily="34" charset="0"/>
              </a:rPr>
              <a:t>We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leave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this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phase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unchanged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from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before</a:t>
            </a:r>
            <a:r>
              <a:rPr lang="de-DE" sz="1100" dirty="0">
                <a:effectLst/>
                <a:latin typeface="Calibri" panose="020F0502020204030204" pitchFamily="34" charset="0"/>
              </a:rPr>
              <a:t>: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100" b="1" dirty="0">
                <a:effectLst/>
                <a:latin typeface="Calibri" panose="020F0502020204030204" pitchFamily="34" charset="0"/>
              </a:rPr>
              <a:t>Team Tier</a:t>
            </a:r>
            <a:r>
              <a:rPr lang="de-DE" sz="1100" dirty="0">
                <a:effectLst/>
                <a:latin typeface="Calibri" panose="020F0502020204030204" pitchFamily="34" charset="0"/>
              </a:rPr>
              <a:t>: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dirty="0">
                <a:effectLst/>
                <a:latin typeface="Calibri" panose="020F0502020204030204" pitchFamily="34" charset="0"/>
              </a:rPr>
              <a:t>~ 200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seats</a:t>
            </a:r>
            <a:r>
              <a:rPr lang="de-DE" sz="1100" dirty="0">
                <a:effectLst/>
                <a:latin typeface="Calibri" panose="020F0502020204030204" pitchFamily="34" charset="0"/>
              </a:rPr>
              <a:t> at $ 25–30/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user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mo</a:t>
            </a:r>
            <a:endParaRPr lang="de-DE" sz="1100" dirty="0">
              <a:effectLst/>
              <a:latin typeface="Calibri" panose="020F0502020204030204" pitchFamily="34" charset="0"/>
            </a:endParaRP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dirty="0">
                <a:effectLst/>
                <a:latin typeface="Calibri" panose="020F0502020204030204" pitchFamily="34" charset="0"/>
              </a:rPr>
              <a:t>→ $ 60 K – $ 72 K ARR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100" b="1" dirty="0">
                <a:effectLst/>
                <a:latin typeface="Calibri" panose="020F0502020204030204" pitchFamily="34" charset="0"/>
              </a:rPr>
              <a:t>Pro Tier</a:t>
            </a:r>
            <a:r>
              <a:rPr lang="de-DE" sz="1100" dirty="0">
                <a:effectLst/>
                <a:latin typeface="Calibri" panose="020F0502020204030204" pitchFamily="34" charset="0"/>
              </a:rPr>
              <a:t>: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dirty="0">
                <a:effectLst/>
                <a:latin typeface="Calibri" panose="020F0502020204030204" pitchFamily="34" charset="0"/>
              </a:rPr>
              <a:t>~ 1 000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users</a:t>
            </a:r>
            <a:r>
              <a:rPr lang="de-DE" sz="1100" dirty="0">
                <a:effectLst/>
                <a:latin typeface="Calibri" panose="020F0502020204030204" pitchFamily="34" charset="0"/>
              </a:rPr>
              <a:t> at $ 12/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user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mo</a:t>
            </a:r>
            <a:endParaRPr lang="de-DE" sz="1100" dirty="0">
              <a:effectLst/>
              <a:latin typeface="Calibri" panose="020F0502020204030204" pitchFamily="34" charset="0"/>
            </a:endParaRP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dirty="0">
                <a:effectLst/>
                <a:latin typeface="Calibri" panose="020F0502020204030204" pitchFamily="34" charset="0"/>
              </a:rPr>
              <a:t>→ $ 144 K ARR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de-DE" sz="1100" b="1" dirty="0">
                <a:effectLst/>
                <a:latin typeface="Calibri" panose="020F0502020204030204" pitchFamily="34" charset="0"/>
              </a:rPr>
              <a:t>Total ARR (end </a:t>
            </a:r>
            <a:r>
              <a:rPr lang="de-DE" sz="1100" b="1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100" b="1" dirty="0">
                <a:effectLst/>
                <a:latin typeface="Calibri" panose="020F0502020204030204" pitchFamily="34" charset="0"/>
              </a:rPr>
              <a:t> 2026)</a:t>
            </a:r>
            <a:r>
              <a:rPr lang="de-DE" sz="1100" dirty="0">
                <a:effectLst/>
                <a:latin typeface="Calibri" panose="020F0502020204030204" pitchFamily="34" charset="0"/>
              </a:rPr>
              <a:t> ≈ $ 0.20 – 0.22 M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de-DE" sz="1100" i="1" dirty="0">
                <a:effectLst/>
                <a:latin typeface="Calibri" panose="020F0502020204030204" pitchFamily="34" charset="0"/>
              </a:rPr>
              <a:t>(</a:t>
            </a:r>
            <a:r>
              <a:rPr lang="de-DE" sz="1100" i="1" dirty="0" err="1">
                <a:effectLst/>
                <a:latin typeface="Calibri" panose="020F0502020204030204" pitchFamily="34" charset="0"/>
              </a:rPr>
              <a:t>No</a:t>
            </a:r>
            <a:r>
              <a:rPr lang="de-DE" sz="1100" i="1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i="1" dirty="0" err="1">
                <a:effectLst/>
                <a:latin typeface="Calibri" panose="020F0502020204030204" pitchFamily="34" charset="0"/>
              </a:rPr>
              <a:t>change</a:t>
            </a:r>
            <a:r>
              <a:rPr lang="de-DE" sz="1100" i="1" dirty="0">
                <a:effectLst/>
                <a:latin typeface="Calibri" panose="020F0502020204030204" pitchFamily="34" charset="0"/>
              </a:rPr>
              <a:t>, </a:t>
            </a:r>
            <a:r>
              <a:rPr lang="de-DE" sz="1100" i="1" dirty="0" err="1">
                <a:effectLst/>
                <a:latin typeface="Calibri" panose="020F0502020204030204" pitchFamily="34" charset="0"/>
              </a:rPr>
              <a:t>since</a:t>
            </a:r>
            <a:r>
              <a:rPr lang="de-DE" sz="1100" i="1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i="1" dirty="0" err="1">
                <a:effectLst/>
                <a:latin typeface="Calibri" panose="020F0502020204030204" pitchFamily="34" charset="0"/>
              </a:rPr>
              <a:t>these</a:t>
            </a:r>
            <a:r>
              <a:rPr lang="de-DE" sz="1100" i="1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i="1" dirty="0" err="1">
                <a:effectLst/>
                <a:latin typeface="Calibri" panose="020F0502020204030204" pitchFamily="34" charset="0"/>
              </a:rPr>
              <a:t>early</a:t>
            </a:r>
            <a:r>
              <a:rPr lang="de-DE" sz="1100" i="1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i="1" dirty="0" err="1">
                <a:effectLst/>
                <a:latin typeface="Calibri" panose="020F0502020204030204" pitchFamily="34" charset="0"/>
              </a:rPr>
              <a:t>revenues</a:t>
            </a:r>
            <a:r>
              <a:rPr lang="de-DE" sz="1100" i="1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i="1" dirty="0" err="1">
                <a:effectLst/>
                <a:latin typeface="Calibri" panose="020F0502020204030204" pitchFamily="34" charset="0"/>
              </a:rPr>
              <a:t>are</a:t>
            </a:r>
            <a:r>
              <a:rPr lang="de-DE" sz="1100" i="1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i="1" dirty="0" err="1">
                <a:effectLst/>
                <a:latin typeface="Calibri" panose="020F0502020204030204" pitchFamily="34" charset="0"/>
              </a:rPr>
              <a:t>small</a:t>
            </a:r>
            <a:r>
              <a:rPr lang="de-DE" sz="1100" i="1" dirty="0">
                <a:effectLst/>
                <a:latin typeface="Calibri" panose="020F0502020204030204" pitchFamily="34" charset="0"/>
              </a:rPr>
              <a:t> relative </a:t>
            </a:r>
            <a:r>
              <a:rPr lang="de-DE" sz="1100" i="1" dirty="0" err="1">
                <a:effectLst/>
                <a:latin typeface="Calibri" panose="020F0502020204030204" pitchFamily="34" charset="0"/>
              </a:rPr>
              <a:t>to</a:t>
            </a:r>
            <a:r>
              <a:rPr lang="de-DE" sz="1100" i="1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i="1" dirty="0" err="1">
                <a:effectLst/>
                <a:latin typeface="Calibri" panose="020F0502020204030204" pitchFamily="34" charset="0"/>
              </a:rPr>
              <a:t>our</a:t>
            </a:r>
            <a:r>
              <a:rPr lang="de-DE" sz="1100" i="1" dirty="0">
                <a:effectLst/>
                <a:latin typeface="Calibri" panose="020F0502020204030204" pitchFamily="34" charset="0"/>
              </a:rPr>
              <a:t> 2030 </a:t>
            </a:r>
            <a:r>
              <a:rPr lang="de-DE" sz="1100" i="1" dirty="0" err="1">
                <a:effectLst/>
                <a:latin typeface="Calibri" panose="020F0502020204030204" pitchFamily="34" charset="0"/>
              </a:rPr>
              <a:t>target</a:t>
            </a:r>
            <a:r>
              <a:rPr lang="de-DE" sz="1100" i="1" dirty="0">
                <a:effectLst/>
                <a:latin typeface="Calibri" panose="020F0502020204030204" pitchFamily="34" charset="0"/>
              </a:rPr>
              <a:t>.)</a:t>
            </a:r>
            <a:endParaRPr lang="de-DE" sz="11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de-DE" sz="1100" dirty="0">
                <a:effectLst/>
                <a:latin typeface="Calibri" panose="020F0502020204030204" pitchFamily="34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de-DE" sz="1800" b="1" dirty="0">
                <a:effectLst/>
                <a:latin typeface="Calibri" panose="020F0502020204030204" pitchFamily="34" charset="0"/>
              </a:rPr>
              <a:t>2. Mid-Market Penetration (2027–2028)</a:t>
            </a:r>
            <a:endParaRPr lang="de-DE" sz="18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de-DE" sz="1100" dirty="0" err="1">
                <a:effectLst/>
                <a:latin typeface="Calibri" panose="020F0502020204030204" pitchFamily="34" charset="0"/>
              </a:rPr>
              <a:t>Again</a:t>
            </a:r>
            <a:r>
              <a:rPr lang="de-DE" sz="1100" dirty="0">
                <a:effectLst/>
                <a:latin typeface="Calibri" panose="020F0502020204030204" pitchFamily="34" charset="0"/>
              </a:rPr>
              <a:t>,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we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assume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hitting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100" dirty="0">
                <a:effectLst/>
                <a:latin typeface="Calibri" panose="020F0502020204030204" pitchFamily="34" charset="0"/>
              </a:rPr>
              <a:t> same $ 2 M ARR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by</a:t>
            </a:r>
            <a:r>
              <a:rPr lang="de-DE" sz="1100" dirty="0">
                <a:effectLst/>
                <a:latin typeface="Calibri" panose="020F0502020204030204" pitchFamily="34" charset="0"/>
              </a:rPr>
              <a:t> end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100" dirty="0">
                <a:effectLst/>
                <a:latin typeface="Calibri" panose="020F0502020204030204" pitchFamily="34" charset="0"/>
              </a:rPr>
              <a:t> 2028: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100" dirty="0">
                <a:effectLst/>
                <a:latin typeface="Calibri" panose="020F0502020204030204" pitchFamily="34" charset="0"/>
              </a:rPr>
              <a:t>Fully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landing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mid-sized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software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firms</a:t>
            </a:r>
            <a:r>
              <a:rPr lang="de-DE" sz="1100" dirty="0">
                <a:effectLst/>
                <a:latin typeface="Calibri" panose="020F0502020204030204" pitchFamily="34" charset="0"/>
              </a:rPr>
              <a:t> (50–200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devs</a:t>
            </a:r>
            <a:r>
              <a:rPr lang="de-DE" sz="1100" dirty="0">
                <a:effectLst/>
                <a:latin typeface="Calibri" panose="020F0502020204030204" pitchFamily="34" charset="0"/>
              </a:rPr>
              <a:t>)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with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policy-enforcement</a:t>
            </a:r>
            <a:r>
              <a:rPr lang="de-DE" sz="1100" dirty="0">
                <a:effectLst/>
                <a:latin typeface="Calibri" panose="020F0502020204030204" pitchFamily="34" charset="0"/>
              </a:rPr>
              <a:t> &amp; ROI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dashboards</a:t>
            </a:r>
            <a:endParaRPr lang="de-DE" sz="1100" dirty="0">
              <a:effectLst/>
              <a:latin typeface="Calibri" panose="020F0502020204030204" pitchFamily="34" charset="0"/>
            </a:endParaRP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de-DE" sz="1100" dirty="0">
                <a:effectLst/>
                <a:latin typeface="Calibri" panose="020F0502020204030204" pitchFamily="34" charset="0"/>
              </a:rPr>
              <a:t>→ </a:t>
            </a:r>
            <a:r>
              <a:rPr lang="de-DE" sz="1100" b="1" dirty="0">
                <a:effectLst/>
                <a:latin typeface="Calibri" panose="020F0502020204030204" pitchFamily="34" charset="0"/>
              </a:rPr>
              <a:t>ARR (end </a:t>
            </a:r>
            <a:r>
              <a:rPr lang="de-DE" sz="1100" b="1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100" b="1" dirty="0">
                <a:effectLst/>
                <a:latin typeface="Calibri" panose="020F0502020204030204" pitchFamily="34" charset="0"/>
              </a:rPr>
              <a:t> 2028) = $ 2.0 M</a:t>
            </a:r>
            <a:endParaRPr lang="de-DE" sz="11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de-DE" sz="1100" dirty="0">
                <a:effectLst/>
                <a:latin typeface="Calibri" panose="020F0502020204030204" pitchFamily="34" charset="0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de-DE" sz="1800" b="1" dirty="0">
                <a:effectLst/>
                <a:latin typeface="Calibri" panose="020F0502020204030204" pitchFamily="34" charset="0"/>
              </a:rPr>
              <a:t>3. Enterprise &amp; Global Expansion (2029–2030)</a:t>
            </a:r>
            <a:endParaRPr lang="de-DE" sz="18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de-DE" sz="1100" dirty="0" err="1">
                <a:effectLst/>
                <a:latin typeface="Calibri" panose="020F0502020204030204" pitchFamily="34" charset="0"/>
              </a:rPr>
              <a:t>To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reach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dirty="0">
                <a:effectLst/>
                <a:latin typeface="Calibri" panose="020F0502020204030204" pitchFamily="34" charset="0"/>
              </a:rPr>
              <a:t>$ 18.5 M</a:t>
            </a:r>
            <a:r>
              <a:rPr lang="de-DE" sz="1100" dirty="0">
                <a:effectLst/>
                <a:latin typeface="Calibri" panose="020F0502020204030204" pitchFamily="34" charset="0"/>
              </a:rPr>
              <a:t> ARR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by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100" dirty="0">
                <a:effectLst/>
                <a:latin typeface="Calibri" panose="020F0502020204030204" pitchFamily="34" charset="0"/>
              </a:rPr>
              <a:t> end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100" dirty="0">
                <a:effectLst/>
                <a:latin typeface="Calibri" panose="020F0502020204030204" pitchFamily="34" charset="0"/>
              </a:rPr>
              <a:t> 2030,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we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need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to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scale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up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our</a:t>
            </a:r>
            <a:r>
              <a:rPr lang="de-DE" sz="1100" dirty="0">
                <a:effectLst/>
                <a:latin typeface="Calibri" panose="020F0502020204030204" pitchFamily="34" charset="0"/>
              </a:rPr>
              <a:t> Enterprise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bookings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substantially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beyond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previous</a:t>
            </a:r>
            <a:r>
              <a:rPr lang="de-DE" sz="1100" dirty="0">
                <a:effectLst/>
                <a:latin typeface="Calibri" panose="020F0502020204030204" pitchFamily="34" charset="0"/>
              </a:rPr>
              <a:t> “10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accounts</a:t>
            </a:r>
            <a:r>
              <a:rPr lang="de-DE" sz="1100" dirty="0">
                <a:effectLst/>
                <a:latin typeface="Calibri" panose="020F0502020204030204" pitchFamily="34" charset="0"/>
              </a:rPr>
              <a:t> at $ 100–200 K”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model</a:t>
            </a:r>
            <a:r>
              <a:rPr lang="de-DE" sz="1100" dirty="0">
                <a:effectLst/>
                <a:latin typeface="Calibri" panose="020F0502020204030204" pitchFamily="34" charset="0"/>
              </a:rPr>
              <a:t>. Below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is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one</a:t>
            </a:r>
            <a:r>
              <a:rPr lang="de-DE" sz="1100" dirty="0">
                <a:effectLst/>
                <a:latin typeface="Calibri" panose="020F0502020204030204" pitchFamily="34" charset="0"/>
              </a:rPr>
              <a:t> plausible breakdown: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de-DE" sz="1100" b="1" i="0" dirty="0">
                <a:effectLst/>
                <a:latin typeface="Calibri" panose="020F0502020204030204" pitchFamily="34" charset="0"/>
              </a:rPr>
              <a:t>Enterprise Accounts (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Bulk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2030 Revenue)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b="1" i="0" dirty="0" err="1">
                <a:effectLst/>
                <a:latin typeface="Calibri" panose="020F0502020204030204" pitchFamily="34" charset="0"/>
              </a:rPr>
              <a:t>Assume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we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close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60 large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accounts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in total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by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the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end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2030 (versus 10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previously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).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b="1" i="0" dirty="0" err="1">
                <a:effectLst/>
                <a:latin typeface="Calibri" panose="020F0502020204030204" pitchFamily="34" charset="0"/>
              </a:rPr>
              <a:t>Each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“large”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account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averages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$ 200 K ARR (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blending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on-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prem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/private-model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fees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,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fine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-tuning, and premium SLAs).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b="1" i="0" dirty="0">
                <a:effectLst/>
                <a:latin typeface="Calibri" panose="020F0502020204030204" pitchFamily="34" charset="0"/>
              </a:rPr>
              <a:t>→ Enterprise ARR = 60 × $ 200 K = $ 12 M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de-DE" sz="1100" b="1" i="0" dirty="0">
                <a:effectLst/>
                <a:latin typeface="Calibri" panose="020F0502020204030204" pitchFamily="34" charset="0"/>
              </a:rPr>
              <a:t>Mid-Market Base (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Carried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forward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+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modest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growth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)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b="1" i="0" dirty="0">
                <a:effectLst/>
                <a:latin typeface="Calibri" panose="020F0502020204030204" pitchFamily="34" charset="0"/>
              </a:rPr>
              <a:t>In 2028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we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were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at $ 2 M.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b="1" i="0" dirty="0" err="1">
                <a:effectLst/>
                <a:latin typeface="Calibri" panose="020F0502020204030204" pitchFamily="34" charset="0"/>
              </a:rPr>
              <a:t>Assume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a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modest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25%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growth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over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2029–2030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as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we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upsell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some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mid-market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customers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to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higher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seats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or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upgraded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features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.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b="1" i="0" dirty="0">
                <a:effectLst/>
                <a:latin typeface="Calibri" panose="020F0502020204030204" pitchFamily="34" charset="0"/>
              </a:rPr>
              <a:t>→ “Mid-Market” ARR ≈ $ 2 M × 1.25 = $ 2.5 M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by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end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2030.</a:t>
            </a:r>
          </a:p>
          <a:p>
            <a:pPr rtl="0" fontAlgn="ctr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de-DE" sz="1100" b="1" i="0" dirty="0">
                <a:effectLst/>
                <a:latin typeface="Calibri" panose="020F0502020204030204" pitchFamily="34" charset="0"/>
              </a:rPr>
              <a:t>Residual Pro + Team (“Long Tail”)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b="1" i="0" dirty="0">
                <a:effectLst/>
                <a:latin typeface="Calibri" panose="020F0502020204030204" pitchFamily="34" charset="0"/>
              </a:rPr>
              <a:t>Early “Team” and “Pro”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tiers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don’t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just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disappear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—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they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renew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and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grow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a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bit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.</a:t>
            </a:r>
          </a:p>
          <a:p>
            <a:pPr marL="742950" lvl="1" indent="-285750" rtl="0" fontAlgn="ctr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de-DE" sz="1100" b="1" i="0" dirty="0" err="1">
                <a:effectLst/>
                <a:latin typeface="Calibri" panose="020F0502020204030204" pitchFamily="34" charset="0"/>
              </a:rPr>
              <a:t>Suppose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by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2030, Pro +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smaller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Team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seats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nets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$ 1.0 M ARR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combined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(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through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minor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churn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&amp;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net-new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i="0" dirty="0" err="1">
                <a:effectLst/>
                <a:latin typeface="Calibri" panose="020F0502020204030204" pitchFamily="34" charset="0"/>
              </a:rPr>
              <a:t>additions</a:t>
            </a:r>
            <a:r>
              <a:rPr lang="de-DE" sz="1100" b="1" i="0" dirty="0">
                <a:effectLst/>
                <a:latin typeface="Calibri" panose="020F0502020204030204" pitchFamily="34" charset="0"/>
              </a:rPr>
              <a:t>).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de-DE" sz="1100" dirty="0">
                <a:effectLst/>
                <a:latin typeface="Calibri" panose="020F0502020204030204" pitchFamily="34" charset="0"/>
              </a:rPr>
              <a:t>Putting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those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pieces</a:t>
            </a:r>
            <a:r>
              <a:rPr lang="de-DE" sz="1100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dirty="0" err="1">
                <a:effectLst/>
                <a:latin typeface="Calibri" panose="020F0502020204030204" pitchFamily="34" charset="0"/>
              </a:rPr>
              <a:t>together</a:t>
            </a:r>
            <a:r>
              <a:rPr lang="de-DE" sz="1100" dirty="0">
                <a:effectLst/>
                <a:latin typeface="Calibri" panose="020F0502020204030204" pitchFamily="34" charset="0"/>
              </a:rPr>
              <a:t>:</a:t>
            </a: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de-DE" sz="1100" b="1" dirty="0">
                <a:effectLst/>
                <a:latin typeface="Calibri" panose="020F0502020204030204" pitchFamily="34" charset="0"/>
              </a:rPr>
              <a:t>Enterprise</a:t>
            </a:r>
            <a:r>
              <a:rPr lang="de-DE" sz="1100" dirty="0">
                <a:effectLst/>
                <a:latin typeface="Calibri" panose="020F0502020204030204" pitchFamily="34" charset="0"/>
              </a:rPr>
              <a:t>: $ 15.0 M</a:t>
            </a: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de-DE" sz="1100" b="1" dirty="0">
                <a:effectLst/>
                <a:latin typeface="Calibri" panose="020F0502020204030204" pitchFamily="34" charset="0"/>
              </a:rPr>
              <a:t>Mid-Market</a:t>
            </a:r>
            <a:r>
              <a:rPr lang="de-DE" sz="1100" dirty="0">
                <a:effectLst/>
                <a:latin typeface="Calibri" panose="020F0502020204030204" pitchFamily="34" charset="0"/>
              </a:rPr>
              <a:t>: $ 2.5 M</a:t>
            </a: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de-DE" sz="1100" b="1" dirty="0">
                <a:effectLst/>
                <a:latin typeface="Calibri" panose="020F0502020204030204" pitchFamily="34" charset="0"/>
              </a:rPr>
              <a:t>Pro/Team</a:t>
            </a:r>
            <a:r>
              <a:rPr lang="de-DE" sz="1100" dirty="0">
                <a:effectLst/>
                <a:latin typeface="Calibri" panose="020F0502020204030204" pitchFamily="34" charset="0"/>
              </a:rPr>
              <a:t>: $ 1.0 M</a:t>
            </a: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de-DE" sz="1100" b="1" dirty="0">
                <a:effectLst/>
                <a:latin typeface="Calibri" panose="020F0502020204030204" pitchFamily="34" charset="0"/>
              </a:rPr>
              <a:t>────────────────────────────</a:t>
            </a:r>
            <a:endParaRPr lang="de-DE" sz="1100" dirty="0">
              <a:effectLst/>
              <a:latin typeface="Calibri" panose="020F0502020204030204" pitchFamily="34" charset="0"/>
            </a:endParaRPr>
          </a:p>
          <a:p>
            <a:pPr marL="342900" marR="0">
              <a:spcBef>
                <a:spcPts val="0"/>
              </a:spcBef>
              <a:spcAft>
                <a:spcPts val="0"/>
              </a:spcAft>
            </a:pPr>
            <a:r>
              <a:rPr lang="de-DE" sz="1100" b="1" dirty="0">
                <a:effectLst/>
                <a:latin typeface="Calibri" panose="020F0502020204030204" pitchFamily="34" charset="0"/>
              </a:rPr>
              <a:t>Total ARR(Annual </a:t>
            </a:r>
            <a:r>
              <a:rPr lang="de-DE" sz="1100" b="1" dirty="0" err="1">
                <a:effectLst/>
                <a:latin typeface="Calibri" panose="020F0502020204030204" pitchFamily="34" charset="0"/>
              </a:rPr>
              <a:t>recurring</a:t>
            </a:r>
            <a:r>
              <a:rPr lang="de-DE" sz="1100" b="1" dirty="0">
                <a:effectLst/>
                <a:latin typeface="Calibri" panose="020F0502020204030204" pitchFamily="34" charset="0"/>
              </a:rPr>
              <a:t> </a:t>
            </a:r>
            <a:r>
              <a:rPr lang="de-DE" sz="1100" b="1" dirty="0" err="1">
                <a:effectLst/>
                <a:latin typeface="Calibri" panose="020F0502020204030204" pitchFamily="34" charset="0"/>
              </a:rPr>
              <a:t>revenue</a:t>
            </a:r>
            <a:r>
              <a:rPr lang="de-DE" sz="1100" b="1" dirty="0">
                <a:effectLst/>
                <a:latin typeface="Calibri" panose="020F0502020204030204" pitchFamily="34" charset="0"/>
              </a:rPr>
              <a:t>) (end </a:t>
            </a:r>
            <a:r>
              <a:rPr lang="de-DE" sz="1100" b="1" dirty="0" err="1">
                <a:effectLst/>
                <a:latin typeface="Calibri" panose="020F0502020204030204" pitchFamily="34" charset="0"/>
              </a:rPr>
              <a:t>of</a:t>
            </a:r>
            <a:r>
              <a:rPr lang="de-DE" sz="1100" b="1" dirty="0">
                <a:effectLst/>
                <a:latin typeface="Calibri" panose="020F0502020204030204" pitchFamily="34" charset="0"/>
              </a:rPr>
              <a:t> 2030) ≈ $ 18.5 M</a:t>
            </a:r>
            <a:endParaRPr lang="de-DE" sz="1100" dirty="0"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0072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49089A-E6D9-95CE-0541-7FE954803EE1}"/>
              </a:ext>
            </a:extLst>
          </p:cNvPr>
          <p:cNvSpPr txBox="1"/>
          <p:nvPr/>
        </p:nvSpPr>
        <p:spPr>
          <a:xfrm>
            <a:off x="359923" y="389106"/>
            <a:ext cx="11971995" cy="701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/>
              <a:t>Assumptions</a:t>
            </a:r>
            <a:r>
              <a:rPr lang="de-DE" b="1" dirty="0"/>
              <a:t> &amp; </a:t>
            </a:r>
            <a:r>
              <a:rPr lang="de-DE" b="1" dirty="0" err="1"/>
              <a:t>Cost</a:t>
            </a:r>
            <a:r>
              <a:rPr lang="de-DE" b="1" dirty="0"/>
              <a:t> </a:t>
            </a:r>
            <a:r>
              <a:rPr lang="de-DE" b="1" dirty="0" err="1"/>
              <a:t>Categories</a:t>
            </a:r>
            <a:endParaRPr lang="de-DE" b="1" dirty="0"/>
          </a:p>
          <a:p>
            <a:pPr>
              <a:buFont typeface="+mj-lt"/>
              <a:buAutoNum type="arabicPeriod"/>
            </a:pPr>
            <a:r>
              <a:rPr lang="de-DE" b="1" dirty="0"/>
              <a:t>Headcount &amp; </a:t>
            </a:r>
            <a:r>
              <a:rPr lang="de-DE" b="1" dirty="0" err="1"/>
              <a:t>Salaries</a:t>
            </a:r>
            <a:endParaRPr lang="de-DE" dirty="0"/>
          </a:p>
          <a:p>
            <a:pPr marL="742950" lvl="1" indent="-285750">
              <a:buFont typeface="+mj-lt"/>
              <a:buAutoNum type="arabicPeriod"/>
            </a:pPr>
            <a:r>
              <a:rPr lang="de-DE" dirty="0"/>
              <a:t>Fully </a:t>
            </a:r>
            <a:r>
              <a:rPr lang="de-DE" dirty="0" err="1"/>
              <a:t>burdened</a:t>
            </a:r>
            <a:r>
              <a:rPr lang="de-DE" dirty="0"/>
              <a:t> </a:t>
            </a:r>
            <a:r>
              <a:rPr lang="de-DE" dirty="0" err="1"/>
              <a:t>cost</a:t>
            </a:r>
            <a:r>
              <a:rPr lang="de-DE" dirty="0"/>
              <a:t> per </a:t>
            </a:r>
            <a:r>
              <a:rPr lang="de-DE" dirty="0" err="1"/>
              <a:t>employee</a:t>
            </a:r>
            <a:r>
              <a:rPr lang="de-DE" dirty="0"/>
              <a:t> (</a:t>
            </a:r>
            <a:r>
              <a:rPr lang="de-DE" dirty="0" err="1"/>
              <a:t>including</a:t>
            </a:r>
            <a:r>
              <a:rPr lang="de-DE" dirty="0"/>
              <a:t> </a:t>
            </a:r>
            <a:r>
              <a:rPr lang="de-DE" dirty="0" err="1"/>
              <a:t>benefits</a:t>
            </a:r>
            <a:r>
              <a:rPr lang="de-DE" dirty="0"/>
              <a:t>, </a:t>
            </a:r>
            <a:r>
              <a:rPr lang="de-DE" dirty="0" err="1"/>
              <a:t>payroll</a:t>
            </a:r>
            <a:r>
              <a:rPr lang="de-DE" dirty="0"/>
              <a:t> </a:t>
            </a:r>
            <a:r>
              <a:rPr lang="de-DE" dirty="0" err="1"/>
              <a:t>taxes</a:t>
            </a:r>
            <a:r>
              <a:rPr lang="de-DE" dirty="0"/>
              <a:t>, etc.): $150 K/</a:t>
            </a:r>
            <a:r>
              <a:rPr lang="de-DE" dirty="0" err="1"/>
              <a:t>year</a:t>
            </a:r>
            <a:endParaRPr lang="de-DE" dirty="0"/>
          </a:p>
          <a:p>
            <a:pPr marL="742950" lvl="1" indent="-285750">
              <a:buFont typeface="+mj-lt"/>
              <a:buAutoNum type="arabicPeriod"/>
            </a:pPr>
            <a:r>
              <a:rPr lang="de-DE" dirty="0"/>
              <a:t>Early (2025–26): ~ 5 FTEs total (3 </a:t>
            </a:r>
            <a:r>
              <a:rPr lang="de-DE" dirty="0" err="1"/>
              <a:t>engineers</a:t>
            </a:r>
            <a:r>
              <a:rPr lang="de-DE" dirty="0"/>
              <a:t>, 1 ML/</a:t>
            </a:r>
            <a:r>
              <a:rPr lang="de-DE" dirty="0" err="1"/>
              <a:t>research</a:t>
            </a:r>
            <a:r>
              <a:rPr lang="de-DE" dirty="0"/>
              <a:t>, 1 </a:t>
            </a:r>
            <a:r>
              <a:rPr lang="de-DE" dirty="0" err="1"/>
              <a:t>founder</a:t>
            </a:r>
            <a:r>
              <a:rPr lang="de-DE" dirty="0"/>
              <a:t>/</a:t>
            </a:r>
            <a:r>
              <a:rPr lang="de-DE" dirty="0" err="1"/>
              <a:t>ops</a:t>
            </a:r>
            <a:r>
              <a:rPr lang="de-DE" dirty="0"/>
              <a:t>)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/>
              <a:t>Mid (2027–28): ~ 15 FTEs total (8 </a:t>
            </a:r>
            <a:r>
              <a:rPr lang="de-DE" dirty="0" err="1"/>
              <a:t>engineers</a:t>
            </a:r>
            <a:r>
              <a:rPr lang="de-DE" dirty="0"/>
              <a:t>, 2 ML, 2 </a:t>
            </a:r>
            <a:r>
              <a:rPr lang="de-DE" dirty="0" err="1"/>
              <a:t>sales</a:t>
            </a:r>
            <a:r>
              <a:rPr lang="de-DE" dirty="0"/>
              <a:t>/</a:t>
            </a:r>
            <a:r>
              <a:rPr lang="de-DE" dirty="0" err="1"/>
              <a:t>marketing</a:t>
            </a:r>
            <a:r>
              <a:rPr lang="de-DE" dirty="0"/>
              <a:t>, 2 </a:t>
            </a:r>
            <a:r>
              <a:rPr lang="de-DE" dirty="0" err="1"/>
              <a:t>customer-success</a:t>
            </a:r>
            <a:r>
              <a:rPr lang="de-DE" dirty="0"/>
              <a:t>, 1 G&amp;A)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/>
              <a:t>Enterprise (2029–30): ~ 30 FTEs total (15 </a:t>
            </a:r>
            <a:r>
              <a:rPr lang="de-DE" dirty="0" err="1"/>
              <a:t>engineers</a:t>
            </a:r>
            <a:r>
              <a:rPr lang="de-DE" dirty="0"/>
              <a:t>, 5 ML, 5 </a:t>
            </a:r>
            <a:r>
              <a:rPr lang="de-DE" dirty="0" err="1"/>
              <a:t>sales</a:t>
            </a:r>
            <a:r>
              <a:rPr lang="de-DE" dirty="0"/>
              <a:t>/AE, 3 CS, 2 G&amp;A)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Infrastructure &amp; LLM </a:t>
            </a:r>
            <a:r>
              <a:rPr lang="de-DE" b="1" dirty="0" err="1"/>
              <a:t>Compute</a:t>
            </a:r>
            <a:endParaRPr lang="de-DE" dirty="0"/>
          </a:p>
          <a:p>
            <a:pPr marL="742950" lvl="1" indent="-285750">
              <a:buFont typeface="+mj-lt"/>
              <a:buAutoNum type="arabicPeriod"/>
            </a:pPr>
            <a:r>
              <a:rPr lang="de-DE" dirty="0"/>
              <a:t>Early: </a:t>
            </a:r>
            <a:r>
              <a:rPr lang="de-DE" dirty="0" err="1"/>
              <a:t>small-scale</a:t>
            </a:r>
            <a:r>
              <a:rPr lang="de-DE" dirty="0"/>
              <a:t> </a:t>
            </a:r>
            <a:r>
              <a:rPr lang="de-DE" dirty="0" err="1"/>
              <a:t>cloud</a:t>
            </a:r>
            <a:r>
              <a:rPr lang="de-DE" dirty="0"/>
              <a:t> </a:t>
            </a:r>
            <a:r>
              <a:rPr lang="de-DE" dirty="0" err="1"/>
              <a:t>inference</a:t>
            </a:r>
            <a:r>
              <a:rPr lang="de-DE" dirty="0"/>
              <a:t>/</a:t>
            </a:r>
            <a:r>
              <a:rPr lang="de-DE" dirty="0" err="1"/>
              <a:t>fine</a:t>
            </a:r>
            <a:r>
              <a:rPr lang="de-DE" dirty="0"/>
              <a:t>-tuning </a:t>
            </a:r>
            <a:r>
              <a:rPr lang="de-DE" dirty="0" err="1"/>
              <a:t>bills</a:t>
            </a:r>
            <a:r>
              <a:rPr lang="de-DE" dirty="0"/>
              <a:t> (~$0.2 M/</a:t>
            </a:r>
            <a:r>
              <a:rPr lang="de-DE" dirty="0" err="1"/>
              <a:t>year</a:t>
            </a:r>
            <a:r>
              <a:rPr lang="de-DE" dirty="0"/>
              <a:t>)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/>
              <a:t>Mid: </a:t>
            </a:r>
            <a:r>
              <a:rPr lang="de-DE" dirty="0" err="1"/>
              <a:t>expanded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hosting</a:t>
            </a:r>
            <a:r>
              <a:rPr lang="de-DE" dirty="0"/>
              <a:t>, </a:t>
            </a:r>
            <a:r>
              <a:rPr lang="de-DE" dirty="0" err="1"/>
              <a:t>inference</a:t>
            </a:r>
            <a:r>
              <a:rPr lang="de-DE" dirty="0"/>
              <a:t>, and </a:t>
            </a:r>
            <a:r>
              <a:rPr lang="de-DE" dirty="0" err="1"/>
              <a:t>staging</a:t>
            </a:r>
            <a:r>
              <a:rPr lang="de-DE" dirty="0"/>
              <a:t> (~$0.5 M – $0.8 M/</a:t>
            </a:r>
            <a:r>
              <a:rPr lang="de-DE" dirty="0" err="1"/>
              <a:t>year</a:t>
            </a:r>
            <a:r>
              <a:rPr lang="de-DE" dirty="0"/>
              <a:t>)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/>
              <a:t>Enterprise: </a:t>
            </a:r>
            <a:r>
              <a:rPr lang="de-DE" dirty="0" err="1"/>
              <a:t>dedicated</a:t>
            </a:r>
            <a:r>
              <a:rPr lang="de-DE" dirty="0"/>
              <a:t> private-model </a:t>
            </a:r>
            <a:r>
              <a:rPr lang="de-DE" dirty="0" err="1"/>
              <a:t>clusters</a:t>
            </a:r>
            <a:r>
              <a:rPr lang="de-DE" dirty="0"/>
              <a:t> + </a:t>
            </a:r>
            <a:r>
              <a:rPr lang="de-DE" dirty="0" err="1"/>
              <a:t>fine</a:t>
            </a:r>
            <a:r>
              <a:rPr lang="de-DE" dirty="0"/>
              <a:t>-tuning </a:t>
            </a:r>
            <a:r>
              <a:rPr lang="de-DE" dirty="0" err="1"/>
              <a:t>pods</a:t>
            </a:r>
            <a:r>
              <a:rPr lang="de-DE" dirty="0"/>
              <a:t> (~$1.2 M – $1.5 M/</a:t>
            </a:r>
            <a:r>
              <a:rPr lang="de-DE" dirty="0" err="1"/>
              <a:t>year</a:t>
            </a:r>
            <a:r>
              <a:rPr lang="de-DE" dirty="0"/>
              <a:t>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Sales &amp; Marketing</a:t>
            </a:r>
            <a:endParaRPr lang="de-DE" dirty="0"/>
          </a:p>
          <a:p>
            <a:pPr marL="742950" lvl="1" indent="-285750">
              <a:buFont typeface="+mj-lt"/>
              <a:buAutoNum type="arabicPeriod"/>
            </a:pPr>
            <a:r>
              <a:rPr lang="de-DE" dirty="0"/>
              <a:t>Early: minimal (</a:t>
            </a:r>
            <a:r>
              <a:rPr lang="de-DE" dirty="0" err="1"/>
              <a:t>events</a:t>
            </a:r>
            <a:r>
              <a:rPr lang="de-DE" dirty="0"/>
              <a:t>, light online </a:t>
            </a:r>
            <a:r>
              <a:rPr lang="de-DE" dirty="0" err="1"/>
              <a:t>ads</a:t>
            </a:r>
            <a:r>
              <a:rPr lang="de-DE" dirty="0"/>
              <a:t>) ~$0.1 M/</a:t>
            </a:r>
            <a:r>
              <a:rPr lang="de-DE" dirty="0" err="1"/>
              <a:t>year</a:t>
            </a:r>
            <a:endParaRPr lang="de-DE" dirty="0"/>
          </a:p>
          <a:p>
            <a:pPr marL="742950" lvl="1" indent="-285750">
              <a:buFont typeface="+mj-lt"/>
              <a:buAutoNum type="arabicPeriod"/>
            </a:pPr>
            <a:r>
              <a:rPr lang="de-DE" dirty="0"/>
              <a:t>Mid: </a:t>
            </a:r>
            <a:r>
              <a:rPr lang="de-DE" dirty="0" err="1"/>
              <a:t>ramped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acquire</a:t>
            </a:r>
            <a:r>
              <a:rPr lang="de-DE" dirty="0"/>
              <a:t> </a:t>
            </a:r>
            <a:r>
              <a:rPr lang="de-DE" dirty="0" err="1"/>
              <a:t>mid-market</a:t>
            </a:r>
            <a:r>
              <a:rPr lang="de-DE" dirty="0"/>
              <a:t> </a:t>
            </a:r>
            <a:r>
              <a:rPr lang="de-DE" dirty="0" err="1"/>
              <a:t>accounts</a:t>
            </a:r>
            <a:r>
              <a:rPr lang="de-DE" dirty="0"/>
              <a:t>, </a:t>
            </a:r>
            <a:r>
              <a:rPr lang="de-DE" dirty="0" err="1"/>
              <a:t>content</a:t>
            </a:r>
            <a:r>
              <a:rPr lang="de-DE" dirty="0"/>
              <a:t>, </a:t>
            </a:r>
            <a:r>
              <a:rPr lang="de-DE" dirty="0" err="1"/>
              <a:t>webinars</a:t>
            </a:r>
            <a:r>
              <a:rPr lang="de-DE" dirty="0"/>
              <a:t>, trade </a:t>
            </a:r>
            <a:r>
              <a:rPr lang="de-DE" dirty="0" err="1"/>
              <a:t>shows</a:t>
            </a:r>
            <a:r>
              <a:rPr lang="de-DE" dirty="0"/>
              <a:t> (~$0.5 M – $0.8 M/</a:t>
            </a:r>
            <a:r>
              <a:rPr lang="de-DE" dirty="0" err="1"/>
              <a:t>year</a:t>
            </a:r>
            <a:r>
              <a:rPr lang="de-DE" dirty="0"/>
              <a:t>)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/>
              <a:t>Enterprise: </a:t>
            </a:r>
            <a:r>
              <a:rPr lang="de-DE" dirty="0" err="1"/>
              <a:t>field</a:t>
            </a:r>
            <a:r>
              <a:rPr lang="de-DE" dirty="0"/>
              <a:t> </a:t>
            </a:r>
            <a:r>
              <a:rPr lang="de-DE" dirty="0" err="1"/>
              <a:t>sales</a:t>
            </a:r>
            <a:r>
              <a:rPr lang="de-DE" dirty="0"/>
              <a:t>, </a:t>
            </a:r>
            <a:r>
              <a:rPr lang="de-DE" dirty="0" err="1"/>
              <a:t>account</a:t>
            </a:r>
            <a:r>
              <a:rPr lang="de-DE" dirty="0"/>
              <a:t> </a:t>
            </a:r>
            <a:r>
              <a:rPr lang="de-DE" dirty="0" err="1"/>
              <a:t>execs</a:t>
            </a:r>
            <a:r>
              <a:rPr lang="de-DE" dirty="0"/>
              <a:t>, </a:t>
            </a:r>
            <a:r>
              <a:rPr lang="de-DE" dirty="0" err="1"/>
              <a:t>conferences</a:t>
            </a:r>
            <a:r>
              <a:rPr lang="de-DE" dirty="0"/>
              <a:t>, </a:t>
            </a:r>
            <a:r>
              <a:rPr lang="de-DE" dirty="0" err="1"/>
              <a:t>custom</a:t>
            </a:r>
            <a:r>
              <a:rPr lang="de-DE" dirty="0"/>
              <a:t> RFP </a:t>
            </a:r>
            <a:r>
              <a:rPr lang="de-DE" dirty="0" err="1"/>
              <a:t>responses</a:t>
            </a:r>
            <a:r>
              <a:rPr lang="de-DE" dirty="0"/>
              <a:t>, </a:t>
            </a:r>
            <a:r>
              <a:rPr lang="de-DE" dirty="0" err="1"/>
              <a:t>partner</a:t>
            </a:r>
            <a:r>
              <a:rPr lang="de-DE" dirty="0"/>
              <a:t> </a:t>
            </a:r>
            <a:r>
              <a:rPr lang="de-DE" dirty="0" err="1"/>
              <a:t>co-funding</a:t>
            </a:r>
            <a:r>
              <a:rPr lang="de-DE" dirty="0"/>
              <a:t> (~$1.0 M – $1.2 M/</a:t>
            </a:r>
            <a:r>
              <a:rPr lang="de-DE" dirty="0" err="1"/>
              <a:t>year</a:t>
            </a:r>
            <a:r>
              <a:rPr lang="de-DE" dirty="0"/>
              <a:t>)</a:t>
            </a:r>
          </a:p>
          <a:p>
            <a:pPr>
              <a:buFont typeface="+mj-lt"/>
              <a:buAutoNum type="arabicPeriod"/>
            </a:pPr>
            <a:r>
              <a:rPr lang="de-DE" b="1" dirty="0"/>
              <a:t>General &amp; Administrative (G&amp;A)</a:t>
            </a:r>
            <a:endParaRPr lang="de-DE" dirty="0"/>
          </a:p>
          <a:p>
            <a:pPr marL="742950" lvl="1" indent="-285750">
              <a:buFont typeface="+mj-lt"/>
              <a:buAutoNum type="arabicPeriod"/>
            </a:pPr>
            <a:r>
              <a:rPr lang="de-DE" dirty="0"/>
              <a:t>Office, legal, </a:t>
            </a:r>
            <a:r>
              <a:rPr lang="de-DE" dirty="0" err="1"/>
              <a:t>accounting</a:t>
            </a:r>
            <a:r>
              <a:rPr lang="de-DE" dirty="0"/>
              <a:t>, HR, </a:t>
            </a:r>
            <a:r>
              <a:rPr lang="de-DE" dirty="0" err="1"/>
              <a:t>tools</a:t>
            </a:r>
            <a:r>
              <a:rPr lang="de-DE" dirty="0"/>
              <a:t>, </a:t>
            </a:r>
            <a:r>
              <a:rPr lang="de-DE" dirty="0" err="1"/>
              <a:t>insurance</a:t>
            </a:r>
            <a:r>
              <a:rPr lang="de-DE" dirty="0"/>
              <a:t>:</a:t>
            </a:r>
          </a:p>
          <a:p>
            <a:pPr marL="1143000" lvl="2" indent="-228600">
              <a:buFont typeface="+mj-lt"/>
              <a:buAutoNum type="arabicPeriod"/>
            </a:pPr>
            <a:r>
              <a:rPr lang="de-DE" dirty="0"/>
              <a:t>Early: ~$0.1 M/</a:t>
            </a:r>
            <a:r>
              <a:rPr lang="de-DE" dirty="0" err="1"/>
              <a:t>year</a:t>
            </a:r>
            <a:endParaRPr lang="de-DE" dirty="0"/>
          </a:p>
          <a:p>
            <a:pPr marL="1143000" lvl="2" indent="-228600">
              <a:buFont typeface="+mj-lt"/>
              <a:buAutoNum type="arabicPeriod"/>
            </a:pPr>
            <a:r>
              <a:rPr lang="de-DE" dirty="0"/>
              <a:t>Mid: ~$0.2 M – $0.3 M/</a:t>
            </a:r>
            <a:r>
              <a:rPr lang="de-DE" dirty="0" err="1"/>
              <a:t>year</a:t>
            </a:r>
            <a:endParaRPr lang="de-DE" dirty="0"/>
          </a:p>
          <a:p>
            <a:pPr marL="1143000" lvl="2" indent="-228600">
              <a:buFont typeface="+mj-lt"/>
              <a:buAutoNum type="arabicPeriod"/>
            </a:pPr>
            <a:r>
              <a:rPr lang="de-DE" dirty="0"/>
              <a:t>Enterprise: ~$0.4 M – $0.5 M/</a:t>
            </a:r>
            <a:r>
              <a:rPr lang="de-DE" dirty="0" err="1"/>
              <a:t>year</a:t>
            </a:r>
            <a:endParaRPr lang="de-DE" dirty="0"/>
          </a:p>
          <a:p>
            <a:endParaRPr lang="de-DE" dirty="0"/>
          </a:p>
          <a:p>
            <a:r>
              <a:rPr lang="en-US" b="1" dirty="0"/>
              <a:t>Total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Early Traction (2025–26)</a:t>
            </a:r>
            <a:r>
              <a:rPr lang="en-US" dirty="0"/>
              <a:t>: ~ $ 2.3 M total (≈ $ 1.15 M/year)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Mid-Market (2027–28)</a:t>
            </a:r>
            <a:r>
              <a:rPr lang="en-US" dirty="0"/>
              <a:t>: ~ $ 7.6 M total (≈ $ 3.8 M/year)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Enterprise (2029–30)</a:t>
            </a:r>
            <a:r>
              <a:rPr lang="en-US" dirty="0"/>
              <a:t>: ~ $ 14.8 M total (≈ $ 7.4 M/year)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83923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296965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1E1E1E"/>
                </a:solidFill>
              </a:rPr>
              <a:t>Revenue and </a:t>
            </a:r>
            <a:r>
              <a:rPr lang="de-DE" sz="2400" b="1" dirty="0" err="1">
                <a:solidFill>
                  <a:srgbClr val="1E1E1E"/>
                </a:solidFill>
              </a:rPr>
              <a:t>scale-up</a:t>
            </a:r>
            <a:endParaRPr sz="2400" b="1" dirty="0">
              <a:solidFill>
                <a:srgbClr val="1E1E1E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A85E63-4EC7-FC5F-0780-201252EFA627}"/>
              </a:ext>
            </a:extLst>
          </p:cNvPr>
          <p:cNvSpPr txBox="1"/>
          <p:nvPr/>
        </p:nvSpPr>
        <p:spPr>
          <a:xfrm>
            <a:off x="457200" y="1463040"/>
            <a:ext cx="859925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b="1" dirty="0"/>
              <a:t>2025–2026 (Early </a:t>
            </a:r>
            <a:r>
              <a:rPr lang="de-DE" b="1" dirty="0" err="1"/>
              <a:t>Traction</a:t>
            </a:r>
            <a:r>
              <a:rPr lang="de-DE" b="1" dirty="0"/>
              <a:t>):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“Team” customers (≈ 200 seats) at $ 25–30/user mo.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 Niche that Big-Tech players under-serve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2027–2028 (Mid-Market Penetration):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Target mid-sized software companies (50–200 </a:t>
            </a:r>
            <a:r>
              <a:rPr lang="en-US" dirty="0" err="1"/>
              <a:t>devs</a:t>
            </a:r>
            <a:r>
              <a:rPr lang="en-US" dirty="0"/>
              <a:t>) </a:t>
            </a:r>
          </a:p>
          <a:p>
            <a:pPr marL="342900" indent="-342900">
              <a:buFont typeface="+mj-lt"/>
              <a:buAutoNum type="arabicPeriod"/>
            </a:pPr>
            <a:r>
              <a:rPr lang="de-DE" b="1" dirty="0"/>
              <a:t>2029–2030 (Enterprise &amp; Global Expansion):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dirty="0"/>
              <a:t>Land 10 large accounts (300–500 seats each) on private-model plans ($ 100–200 K ARR each)</a:t>
            </a:r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7FDF6B-0420-66B4-1637-204C31973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1" y="3858762"/>
            <a:ext cx="8686817" cy="299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247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E48F54-7B3E-0007-50CA-D626ADE54E88}"/>
              </a:ext>
            </a:extLst>
          </p:cNvPr>
          <p:cNvSpPr txBox="1"/>
          <p:nvPr/>
        </p:nvSpPr>
        <p:spPr>
          <a:xfrm>
            <a:off x="2266545" y="535021"/>
            <a:ext cx="5549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Links :</a:t>
            </a:r>
            <a:br>
              <a:rPr lang="de-DE" dirty="0"/>
            </a:br>
            <a:r>
              <a:rPr lang="de-DE" dirty="0">
                <a:hlinkClick r:id="rId2"/>
              </a:rPr>
              <a:t>Generative AI Coding </a:t>
            </a:r>
            <a:r>
              <a:rPr lang="de-DE" dirty="0" err="1">
                <a:hlinkClick r:id="rId2"/>
              </a:rPr>
              <a:t>Assistants</a:t>
            </a:r>
            <a:r>
              <a:rPr lang="de-DE" dirty="0">
                <a:hlinkClick r:id="rId2"/>
              </a:rPr>
              <a:t> Market Size Report, 2030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38572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400" b="1">
                <a:solidFill>
                  <a:srgbClr val="1E1E1E"/>
                </a:solidFill>
              </a:rPr>
              <a:t>Problem Statement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3254417" cy="86177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lang="de-DE" dirty="0">
                <a:latin typeface="Bosch Office Sans" pitchFamily="2" charset="0"/>
              </a:rPr>
              <a:t>I</a:t>
            </a:r>
            <a:r>
              <a:rPr dirty="0" err="1">
                <a:latin typeface="Bosch Office Sans" pitchFamily="2" charset="0"/>
              </a:rPr>
              <a:t>nternal</a:t>
            </a:r>
            <a:r>
              <a:rPr dirty="0">
                <a:latin typeface="Bosch Office Sans" pitchFamily="2" charset="0"/>
              </a:rPr>
              <a:t> coding guidelines</a:t>
            </a:r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lang="de-DE" dirty="0">
                <a:latin typeface="Bosch Office Sans" pitchFamily="2" charset="0"/>
              </a:rPr>
              <a:t>Project-</a:t>
            </a:r>
            <a:r>
              <a:rPr lang="de-DE" dirty="0" err="1">
                <a:latin typeface="Bosch Office Sans" pitchFamily="2" charset="0"/>
              </a:rPr>
              <a:t>specific</a:t>
            </a:r>
            <a:r>
              <a:rPr lang="de-DE" dirty="0">
                <a:latin typeface="Bosch Office Sans" pitchFamily="2" charset="0"/>
              </a:rPr>
              <a:t> </a:t>
            </a:r>
            <a:r>
              <a:rPr lang="de-DE" dirty="0" err="1">
                <a:latin typeface="Bosch Office Sans" pitchFamily="2" charset="0"/>
              </a:rPr>
              <a:t>Requirements</a:t>
            </a:r>
            <a:endParaRPr dirty="0">
              <a:latin typeface="Bosch Office Sans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F34AFC-C194-867B-3E6C-1D55823640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3694" y="2361389"/>
            <a:ext cx="4496611" cy="4496611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1735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136188" y="647862"/>
            <a:ext cx="891053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u="sng" dirty="0">
                <a:solidFill>
                  <a:srgbClr val="1E1E1E"/>
                </a:solidFill>
              </a:rPr>
              <a:t>The </a:t>
            </a:r>
            <a:r>
              <a:rPr lang="de-DE" sz="2400" b="1" u="sng" dirty="0" err="1">
                <a:solidFill>
                  <a:srgbClr val="1E1E1E"/>
                </a:solidFill>
              </a:rPr>
              <a:t>idea</a:t>
            </a:r>
            <a:r>
              <a:rPr lang="de-DE" sz="2400" b="1" u="sng" dirty="0">
                <a:solidFill>
                  <a:srgbClr val="1E1E1E"/>
                </a:solidFill>
              </a:rPr>
              <a:t> </a:t>
            </a:r>
            <a:r>
              <a:rPr lang="de-DE" sz="2400" b="1" dirty="0">
                <a:solidFill>
                  <a:srgbClr val="1E1E1E"/>
                </a:solidFill>
              </a:rPr>
              <a:t>: An </a:t>
            </a:r>
            <a:r>
              <a:rPr lang="de-DE" sz="2400" b="1" dirty="0" err="1">
                <a:solidFill>
                  <a:srgbClr val="1E1E1E"/>
                </a:solidFill>
              </a:rPr>
              <a:t>speech</a:t>
            </a:r>
            <a:r>
              <a:rPr lang="de-DE" sz="2400" b="1" dirty="0">
                <a:solidFill>
                  <a:srgbClr val="1E1E1E"/>
                </a:solidFill>
              </a:rPr>
              <a:t> AI </a:t>
            </a:r>
            <a:r>
              <a:rPr lang="de-DE" sz="2400" b="1" dirty="0" err="1">
                <a:solidFill>
                  <a:srgbClr val="1E1E1E"/>
                </a:solidFill>
              </a:rPr>
              <a:t>assistant</a:t>
            </a:r>
            <a:endParaRPr sz="2400" b="1" dirty="0">
              <a:solidFill>
                <a:srgbClr val="1E1E1E"/>
              </a:solidFill>
            </a:endParaRPr>
          </a:p>
        </p:txBody>
      </p:sp>
      <p:pic>
        <p:nvPicPr>
          <p:cNvPr id="4" name="Picture 3" descr="A_digital_illustration_in_a_futuristic_and_clean_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906" y="3764604"/>
            <a:ext cx="4640094" cy="30933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2251DC-DE3A-1A8B-974D-DDDE6B51EC66}"/>
              </a:ext>
            </a:extLst>
          </p:cNvPr>
          <p:cNvSpPr txBox="1"/>
          <p:nvPr/>
        </p:nvSpPr>
        <p:spPr>
          <a:xfrm>
            <a:off x="457200" y="1463040"/>
            <a:ext cx="858952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endParaRPr lang="de-DE" dirty="0">
              <a:latin typeface="Bosch Office Sans" pitchFamily="2" charset="0"/>
            </a:endParaRPr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lang="de-DE" b="1" dirty="0">
                <a:latin typeface="Bosch Office Sans" pitchFamily="2" charset="0"/>
              </a:rPr>
              <a:t>Speech </a:t>
            </a:r>
            <a:r>
              <a:rPr lang="de-DE" b="1" dirty="0" err="1">
                <a:latin typeface="Bosch Office Sans" pitchFamily="2" charset="0"/>
              </a:rPr>
              <a:t>interaction</a:t>
            </a:r>
            <a:r>
              <a:rPr lang="de-DE" b="1" dirty="0">
                <a:latin typeface="Bosch Office Sans" pitchFamily="2" charset="0"/>
              </a:rPr>
              <a:t> (</a:t>
            </a:r>
            <a:r>
              <a:rPr lang="de-DE" b="1" dirty="0" err="1">
                <a:latin typeface="Bosch Office Sans" pitchFamily="2" charset="0"/>
              </a:rPr>
              <a:t>our</a:t>
            </a:r>
            <a:r>
              <a:rPr lang="de-DE" b="1" dirty="0">
                <a:latin typeface="Bosch Office Sans" pitchFamily="2" charset="0"/>
              </a:rPr>
              <a:t> USP)</a:t>
            </a:r>
            <a:endParaRPr lang="de-DE" dirty="0">
              <a:latin typeface="Bosch Office Sans" pitchFamily="2" charset="0"/>
            </a:endParaRPr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lang="de-DE" dirty="0">
                <a:latin typeface="Bosch Office Sans" pitchFamily="2" charset="0"/>
              </a:rPr>
              <a:t>Real-time </a:t>
            </a:r>
            <a:r>
              <a:rPr lang="de-DE" dirty="0" err="1">
                <a:latin typeface="Bosch Office Sans" pitchFamily="2" charset="0"/>
              </a:rPr>
              <a:t>Suggestions</a:t>
            </a:r>
            <a:r>
              <a:rPr lang="de-DE" dirty="0">
                <a:latin typeface="Bosch Office Sans" pitchFamily="2" charset="0"/>
              </a:rPr>
              <a:t>.</a:t>
            </a:r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lang="de-DE" dirty="0" err="1">
                <a:latin typeface="Bosch Office Sans" pitchFamily="2" charset="0"/>
              </a:rPr>
              <a:t>Context</a:t>
            </a:r>
            <a:r>
              <a:rPr lang="de-DE" dirty="0">
                <a:latin typeface="Bosch Office Sans" pitchFamily="2" charset="0"/>
              </a:rPr>
              <a:t> </a:t>
            </a:r>
            <a:r>
              <a:rPr lang="de-DE" dirty="0" err="1">
                <a:latin typeface="Bosch Office Sans" pitchFamily="2" charset="0"/>
              </a:rPr>
              <a:t>aware</a:t>
            </a:r>
            <a:r>
              <a:rPr lang="de-DE" dirty="0">
                <a:latin typeface="Bosch Office Sans" pitchFamily="2" charset="0"/>
              </a:rPr>
              <a:t>, </a:t>
            </a:r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r>
              <a:rPr lang="de-DE" dirty="0" err="1">
                <a:latin typeface="Bosch Office Sans" pitchFamily="2" charset="0"/>
              </a:rPr>
              <a:t>Requirement</a:t>
            </a:r>
            <a:r>
              <a:rPr lang="de-DE" dirty="0">
                <a:latin typeface="Bosch Office Sans" pitchFamily="2" charset="0"/>
              </a:rPr>
              <a:t>-sensitive</a:t>
            </a:r>
          </a:p>
          <a:p>
            <a:pPr marL="342900" indent="-342900">
              <a:buFont typeface="+mj-lt"/>
              <a:buAutoNum type="arabicPeriod"/>
              <a:defRPr sz="1600">
                <a:solidFill>
                  <a:srgbClr val="1E1E1E"/>
                </a:solidFill>
              </a:defRPr>
            </a:pP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FDCFEE-C75B-291C-C1F6-C92C4ADADB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094" y="3810000"/>
            <a:ext cx="4572000" cy="304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1440010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1E1E1E"/>
                </a:solidFill>
              </a:rPr>
              <a:t>Workflow</a:t>
            </a:r>
            <a:endParaRPr sz="2400" b="1" dirty="0">
              <a:solidFill>
                <a:srgbClr val="1E1E1E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37338F-3D40-4C84-8B79-DCF3A1C66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643" y="-9728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20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219521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1E1E1E"/>
                </a:solidFill>
              </a:rPr>
              <a:t>Market </a:t>
            </a:r>
            <a:r>
              <a:rPr lang="de-DE" sz="2400" b="1" dirty="0" err="1">
                <a:solidFill>
                  <a:srgbClr val="1E1E1E"/>
                </a:solidFill>
              </a:rPr>
              <a:t>analysis</a:t>
            </a:r>
            <a:endParaRPr sz="2400" b="1" dirty="0">
              <a:solidFill>
                <a:srgbClr val="1E1E1E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BD4361-2618-A50B-78AC-75102B4D4E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9" y="2879386"/>
            <a:ext cx="4190990" cy="39831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02F8FD-1B8D-FF3A-FEE4-607DA2F727D1}"/>
              </a:ext>
            </a:extLst>
          </p:cNvPr>
          <p:cNvSpPr txBox="1"/>
          <p:nvPr/>
        </p:nvSpPr>
        <p:spPr>
          <a:xfrm>
            <a:off x="457201" y="1463040"/>
            <a:ext cx="8686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Increase productivity, developers saves 4h a day.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AI coding assistants market : USD </a:t>
            </a:r>
            <a:r>
              <a:rPr lang="en-US" b="1" dirty="0"/>
              <a:t>23.3 million in 2025</a:t>
            </a:r>
            <a:r>
              <a:rPr lang="en-US" dirty="0"/>
              <a:t>, USD </a:t>
            </a:r>
            <a:r>
              <a:rPr lang="en-US" b="1" dirty="0"/>
              <a:t>92.5 million by 2030 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USP</a:t>
            </a:r>
            <a:r>
              <a:rPr lang="en-US" dirty="0"/>
              <a:t> : Speech interaction with AI assistant</a:t>
            </a:r>
          </a:p>
          <a:p>
            <a:pPr marL="800100" lvl="1" indent="-342900">
              <a:buFont typeface="+mj-lt"/>
              <a:buAutoNum type="arabicPeriod"/>
            </a:pPr>
            <a:endParaRPr lang="de-DE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7156326-DD04-A875-A080-DB2C0B61A9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8258" y="2863158"/>
            <a:ext cx="4798904" cy="399484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EF1ED02-23FC-3105-8012-02BCAD5A1714}"/>
              </a:ext>
            </a:extLst>
          </p:cNvPr>
          <p:cNvSpPr txBox="1"/>
          <p:nvPr/>
        </p:nvSpPr>
        <p:spPr>
          <a:xfrm>
            <a:off x="1775412" y="2646226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2025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403D70-B312-A8E8-0FCE-BF9E95724E58}"/>
              </a:ext>
            </a:extLst>
          </p:cNvPr>
          <p:cNvSpPr txBox="1"/>
          <p:nvPr/>
        </p:nvSpPr>
        <p:spPr>
          <a:xfrm>
            <a:off x="6421338" y="2646226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2030</a:t>
            </a:r>
          </a:p>
        </p:txBody>
      </p:sp>
    </p:spTree>
    <p:extLst>
      <p:ext uri="{BB962C8B-B14F-4D97-AF65-F5344CB8AC3E}">
        <p14:creationId xmlns:p14="http://schemas.microsoft.com/office/powerpoint/2010/main" val="1775786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296965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1E1E1E"/>
                </a:solidFill>
              </a:rPr>
              <a:t>Revenue and </a:t>
            </a:r>
            <a:r>
              <a:rPr lang="de-DE" sz="2400" b="1" dirty="0" err="1">
                <a:solidFill>
                  <a:srgbClr val="1E1E1E"/>
                </a:solidFill>
              </a:rPr>
              <a:t>scale-up</a:t>
            </a:r>
            <a:endParaRPr sz="2400" b="1" dirty="0">
              <a:solidFill>
                <a:srgbClr val="1E1E1E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DE066C-959D-5180-56EF-F3D6A1C80534}"/>
              </a:ext>
            </a:extLst>
          </p:cNvPr>
          <p:cNvSpPr/>
          <p:nvPr/>
        </p:nvSpPr>
        <p:spPr>
          <a:xfrm>
            <a:off x="-1" y="2539941"/>
            <a:ext cx="2937957" cy="2279141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>
              <a:solidFill>
                <a:schemeClr val="tx1"/>
              </a:solidFill>
            </a:endParaRPr>
          </a:p>
          <a:p>
            <a:pPr algn="ctr"/>
            <a:r>
              <a:rPr lang="de-DE" b="1" dirty="0">
                <a:solidFill>
                  <a:schemeClr val="tx1"/>
                </a:solidFill>
              </a:rPr>
              <a:t>Early </a:t>
            </a:r>
            <a:r>
              <a:rPr lang="de-DE" b="1" dirty="0" err="1">
                <a:solidFill>
                  <a:schemeClr val="tx1"/>
                </a:solidFill>
              </a:rPr>
              <a:t>Traction</a:t>
            </a:r>
            <a:endParaRPr lang="de-DE" b="1" dirty="0">
              <a:solidFill>
                <a:schemeClr val="tx1"/>
              </a:solidFill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Small Business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at $ 25–30/user </a:t>
            </a:r>
            <a:r>
              <a:rPr lang="en-US" dirty="0" err="1">
                <a:solidFill>
                  <a:schemeClr val="tx1"/>
                </a:solidFill>
              </a:rPr>
              <a:t>mo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de-DE" sz="1800" dirty="0">
                <a:effectLst/>
                <a:latin typeface="Calibri" panose="020F0502020204030204" pitchFamily="34" charset="0"/>
              </a:rPr>
              <a:t> </a:t>
            </a:r>
            <a:r>
              <a:rPr lang="de-DE" sz="180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≈ $ 0.20 – 0.22 M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de-DE" dirty="0">
              <a:solidFill>
                <a:schemeClr val="tx1"/>
              </a:solidFill>
            </a:endParaRPr>
          </a:p>
          <a:p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1C6AC6-2920-D08F-F05C-5129C8CF6EC2}"/>
              </a:ext>
            </a:extLst>
          </p:cNvPr>
          <p:cNvSpPr/>
          <p:nvPr/>
        </p:nvSpPr>
        <p:spPr>
          <a:xfrm>
            <a:off x="3103021" y="2539941"/>
            <a:ext cx="2937958" cy="2279142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 b="1" dirty="0"/>
          </a:p>
          <a:p>
            <a:pPr algn="ctr"/>
            <a:endParaRPr lang="de-DE" b="1" dirty="0"/>
          </a:p>
          <a:p>
            <a:pPr algn="ctr"/>
            <a:r>
              <a:rPr lang="de-DE" b="1" dirty="0"/>
              <a:t>Mid-Market Penetration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Medium Business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Customized plan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de-DE" sz="1800" dirty="0">
                <a:effectLst/>
                <a:latin typeface="Calibri" panose="020F0502020204030204" pitchFamily="34" charset="0"/>
              </a:rPr>
              <a:t> ≈ 2 M</a:t>
            </a:r>
            <a:endParaRPr lang="en-US" dirty="0">
              <a:solidFill>
                <a:schemeClr val="tx1"/>
              </a:solidFill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de-DE" dirty="0">
              <a:solidFill>
                <a:schemeClr val="tx1"/>
              </a:solidFill>
            </a:endParaRPr>
          </a:p>
          <a:p>
            <a:endParaRPr lang="de-DE" b="1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C97AC1-2C06-AA3E-2457-EFA8085AF648}"/>
              </a:ext>
            </a:extLst>
          </p:cNvPr>
          <p:cNvSpPr/>
          <p:nvPr/>
        </p:nvSpPr>
        <p:spPr>
          <a:xfrm>
            <a:off x="6206042" y="2539940"/>
            <a:ext cx="2937958" cy="227914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/>
              <a:t>Global Expansion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Big Players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Large accounts plans ($ 100–200 K ARR each)</a:t>
            </a:r>
          </a:p>
          <a:p>
            <a:pPr algn="ctr"/>
            <a:r>
              <a:rPr lang="de-DE" sz="1800" dirty="0">
                <a:effectLst/>
                <a:latin typeface="Calibri" panose="020F0502020204030204" pitchFamily="34" charset="0"/>
              </a:rPr>
              <a:t>≈ 18 M</a:t>
            </a:r>
            <a:endParaRPr lang="en-US" dirty="0">
              <a:solidFill>
                <a:schemeClr val="tx1"/>
              </a:solidFill>
            </a:endParaRPr>
          </a:p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EBFED3-873E-34D6-615D-BC331BF59649}"/>
              </a:ext>
            </a:extLst>
          </p:cNvPr>
          <p:cNvSpPr txBox="1"/>
          <p:nvPr/>
        </p:nvSpPr>
        <p:spPr>
          <a:xfrm>
            <a:off x="228600" y="2083059"/>
            <a:ext cx="2480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>
                <a:solidFill>
                  <a:schemeClr val="tx1"/>
                </a:solidFill>
              </a:rPr>
              <a:t>2025–2026</a:t>
            </a:r>
            <a:endParaRPr lang="de-DE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B8159D-7997-2072-6D39-64471CE021F6}"/>
              </a:ext>
            </a:extLst>
          </p:cNvPr>
          <p:cNvSpPr txBox="1"/>
          <p:nvPr/>
        </p:nvSpPr>
        <p:spPr>
          <a:xfrm>
            <a:off x="3331622" y="2083059"/>
            <a:ext cx="2480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>
                <a:solidFill>
                  <a:schemeClr val="tx1"/>
                </a:solidFill>
              </a:rPr>
              <a:t>2027–2028</a:t>
            </a:r>
            <a:endParaRPr lang="de-DE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8A3EE92-26C2-0329-9369-B756C726DC80}"/>
              </a:ext>
            </a:extLst>
          </p:cNvPr>
          <p:cNvSpPr txBox="1"/>
          <p:nvPr/>
        </p:nvSpPr>
        <p:spPr>
          <a:xfrm>
            <a:off x="6434643" y="2083058"/>
            <a:ext cx="24807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dirty="0">
                <a:solidFill>
                  <a:schemeClr val="tx1"/>
                </a:solidFill>
              </a:rPr>
              <a:t>2029–2030</a:t>
            </a:r>
            <a:endParaRPr lang="de-DE" sz="3200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185BA64B-5605-4978-31A3-1ED62293A254}"/>
              </a:ext>
            </a:extLst>
          </p:cNvPr>
          <p:cNvSpPr/>
          <p:nvPr/>
        </p:nvSpPr>
        <p:spPr>
          <a:xfrm>
            <a:off x="2184062" y="4359498"/>
            <a:ext cx="1507788" cy="887610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E4A960E6-0EE8-AA13-0D74-F17BDFCD2F98}"/>
              </a:ext>
            </a:extLst>
          </p:cNvPr>
          <p:cNvSpPr/>
          <p:nvPr/>
        </p:nvSpPr>
        <p:spPr>
          <a:xfrm>
            <a:off x="5403411" y="4369226"/>
            <a:ext cx="1507788" cy="887610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1926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103425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1E1E1E"/>
                </a:solidFill>
              </a:rPr>
              <a:t>Demo:</a:t>
            </a:r>
            <a:endParaRPr sz="2400" b="1" dirty="0">
              <a:solidFill>
                <a:srgbClr val="1E1E1E"/>
              </a:solidFill>
            </a:endParaRPr>
          </a:p>
        </p:txBody>
      </p:sp>
      <p:pic>
        <p:nvPicPr>
          <p:cNvPr id="4" name="Demo_AI-Mate">
            <a:hlinkClick r:id="" action="ppaction://media"/>
            <a:extLst>
              <a:ext uri="{FF2B5EF4-FFF2-40B4-BE49-F238E27FC236}">
                <a16:creationId xmlns:a16="http://schemas.microsoft.com/office/drawing/2014/main" id="{585CE31B-5957-445B-7249-189A29F53C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71717"/>
            <a:ext cx="9144000" cy="391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371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1576072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b="1" dirty="0" err="1">
                <a:solidFill>
                  <a:srgbClr val="1E1E1E"/>
                </a:solidFill>
              </a:rPr>
              <a:t>Conclusion</a:t>
            </a:r>
            <a:endParaRPr sz="2400" b="1" dirty="0">
              <a:solidFill>
                <a:srgbClr val="1E1E1E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463040"/>
            <a:ext cx="5221109" cy="120032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de-DE" dirty="0"/>
              <a:t>Fully </a:t>
            </a:r>
            <a:r>
              <a:rPr lang="de-DE" dirty="0" err="1"/>
              <a:t>Automated</a:t>
            </a:r>
            <a:r>
              <a:rPr lang="de-DE" dirty="0"/>
              <a:t> </a:t>
            </a:r>
            <a:r>
              <a:rPr lang="de-DE" dirty="0" err="1"/>
              <a:t>solution</a:t>
            </a:r>
            <a:r>
              <a:rPr lang="de-DE" dirty="0"/>
              <a:t>, </a:t>
            </a:r>
            <a:r>
              <a:rPr lang="de-DE" b="1" dirty="0" err="1"/>
              <a:t>with</a:t>
            </a:r>
            <a:r>
              <a:rPr lang="de-DE" b="1" dirty="0"/>
              <a:t> Speech </a:t>
            </a:r>
            <a:r>
              <a:rPr lang="de-DE" b="1" dirty="0" err="1"/>
              <a:t>interaction</a:t>
            </a:r>
            <a:endParaRPr lang="de-DE" b="1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More </a:t>
            </a:r>
            <a:r>
              <a:rPr lang="de-DE" dirty="0" err="1"/>
              <a:t>productive</a:t>
            </a:r>
            <a:r>
              <a:rPr lang="de-DE" dirty="0"/>
              <a:t> </a:t>
            </a:r>
            <a:r>
              <a:rPr lang="de-DE" dirty="0" err="1"/>
              <a:t>developer</a:t>
            </a:r>
            <a:endParaRPr lang="de-DE" dirty="0"/>
          </a:p>
          <a:p>
            <a:pPr marL="342900" indent="-342900">
              <a:buFont typeface="+mj-lt"/>
              <a:buAutoNum type="arabicPeriod"/>
            </a:pPr>
            <a:r>
              <a:rPr lang="de-DE" dirty="0"/>
              <a:t>Market </a:t>
            </a:r>
            <a:r>
              <a:rPr lang="de-DE" dirty="0" err="1"/>
              <a:t>Opportunity</a:t>
            </a:r>
            <a:endParaRPr lang="de-DE" dirty="0"/>
          </a:p>
          <a:p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66921E-1D73-C3BA-4F98-B6BD35CDC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485" y="2654961"/>
            <a:ext cx="2683609" cy="30266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13EF7EA-0DD7-C2BC-B4B4-10202F9708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281" y="2490281"/>
            <a:ext cx="4367719" cy="436771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48640"/>
          </a:xfrm>
          <a:prstGeom prst="rect">
            <a:avLst/>
          </a:prstGeom>
          <a:solidFill>
            <a:srgbClr val="4B008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457200" y="640080"/>
            <a:ext cx="75052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1E1E1E"/>
                </a:solidFill>
              </a:rPr>
              <a:t>End:</a:t>
            </a:r>
            <a:endParaRPr sz="2400" b="1" dirty="0">
              <a:solidFill>
                <a:srgbClr val="1E1E1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5031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1347</Words>
  <Application>Microsoft Office PowerPoint</Application>
  <PresentationFormat>On-screen Show (4:3)</PresentationFormat>
  <Paragraphs>181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Bosch Office Sans</vt:lpstr>
      <vt:lpstr>Calibri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Halin Cyril Yvon Jacques (BEG/ESD5)</dc:creator>
  <cp:keywords/>
  <dc:description>generated using python-pptx</dc:description>
  <cp:lastModifiedBy>Halin Cyril Yvon Jacques (BEG/ESD5)</cp:lastModifiedBy>
  <cp:revision>19</cp:revision>
  <dcterms:created xsi:type="dcterms:W3CDTF">2013-01-27T09:14:16Z</dcterms:created>
  <dcterms:modified xsi:type="dcterms:W3CDTF">2025-06-04T13:50:32Z</dcterms:modified>
  <cp:category/>
</cp:coreProperties>
</file>

<file path=docProps/thumbnail.jpeg>
</file>